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7561263" cy="106934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660"/>
  </p:normalViewPr>
  <p:slideViewPr>
    <p:cSldViewPr>
      <p:cViewPr>
        <p:scale>
          <a:sx n="40" d="100"/>
          <a:sy n="40" d="100"/>
        </p:scale>
        <p:origin x="2472" y="138"/>
      </p:cViewPr>
      <p:guideLst>
        <p:guide orient="horz" pos="336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9"/>
            <a:ext cx="6427074" cy="229214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5"/>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481917" y="428235"/>
            <a:ext cx="1701284" cy="91240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78063" y="428235"/>
            <a:ext cx="4977832" cy="91240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3"/>
            <a:ext cx="6427074" cy="233917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78063" y="2495130"/>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843642" y="2495130"/>
            <a:ext cx="3339558" cy="705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5" y="2393640"/>
            <a:ext cx="3340871"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78065" y="3391193"/>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9" y="2393640"/>
            <a:ext cx="3342183" cy="9975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841019" y="3391193"/>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5" y="425757"/>
            <a:ext cx="2487603" cy="1811937"/>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956244" y="425759"/>
            <a:ext cx="4226956"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5" y="2237696"/>
            <a:ext cx="2487603" cy="73145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2"/>
            <a:ext cx="4536758" cy="88369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482060" y="955474"/>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482060" y="8369075"/>
            <a:ext cx="4536758" cy="1254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4"/>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30"/>
            <a:ext cx="6805137" cy="705715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4" y="9911200"/>
            <a:ext cx="1764295" cy="56932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09.09.2019</a:t>
            </a:fld>
            <a:endParaRPr lang="ru-RU"/>
          </a:p>
        </p:txBody>
      </p:sp>
      <p:sp>
        <p:nvSpPr>
          <p:cNvPr id="5" name="Нижний колонтитул 4"/>
          <p:cNvSpPr>
            <a:spLocks noGrp="1"/>
          </p:cNvSpPr>
          <p:nvPr>
            <p:ph type="ftr" sz="quarter" idx="3"/>
          </p:nvPr>
        </p:nvSpPr>
        <p:spPr>
          <a:xfrm>
            <a:off x="2583433" y="9911200"/>
            <a:ext cx="2394400" cy="5693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6" y="9911200"/>
            <a:ext cx="1764295" cy="56932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565699" y="-53900"/>
            <a:ext cx="6599308" cy="4916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002060"/>
                </a:solidFill>
                <a:effectLst/>
                <a:latin typeface="Times New Roman" pitchFamily="18" charset="0"/>
                <a:cs typeface="Times New Roman" pitchFamily="18" charset="0"/>
              </a:rPr>
              <a:t>                                     </a:t>
            </a:r>
            <a:endParaRPr kumimoji="0" lang="ru-RU" sz="105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1600" i="0" u="none" strike="noStrike" cap="none" normalizeH="0" baseline="0" dirty="0" smtClean="0">
                <a:ln>
                  <a:solidFill>
                    <a:srgbClr val="FF0000"/>
                  </a:solidFill>
                </a:ln>
                <a:solidFill>
                  <a:srgbClr val="FF0000"/>
                </a:solidFill>
                <a:effectLst/>
                <a:latin typeface="Times New Roman" pitchFamily="18" charset="0"/>
                <a:ea typeface="Calibri" pitchFamily="34" charset="0"/>
                <a:cs typeface="Times New Roman" pitchFamily="18" charset="0"/>
              </a:rPr>
              <a:t>    1 кешен</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Бақылау:</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Жаңбырды бақылау.</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Жаңбырды бақылай отырып , оның бұлттан  жауатындығы және түрлерін айтып түсіндіру.Мысалы;Жай жаңбыр, өткінші жаңбыр, нөсер жаңбыр.</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Еңбек</a:t>
            </a:r>
            <a:r>
              <a:rPr kumimoji="0" lang="kk-KZ" sz="105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Ағаш түптерін қопсыту.</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Балаларды еңбек сүйгештікке тәрбиелеу, өздеріне берілген тапсырманы тиянақты орындауын қадағалау.</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Жеке жұмыс: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Ал керемет бұл </a:t>
            </a:r>
            <a:r>
              <a:rPr lang="kk-KZ" sz="1050" dirty="0">
                <a:solidFill>
                  <a:srgbClr val="7030A0"/>
                </a:solidFill>
                <a:latin typeface="Times New Roman" pitchFamily="18" charset="0"/>
                <a:ea typeface="Calibri" pitchFamily="34" charset="0"/>
                <a:cs typeface="Times New Roman" pitchFamily="18" charset="0"/>
              </a:rPr>
              <a:t>қандай? </a:t>
            </a:r>
            <a:r>
              <a:rPr lang="kk-KZ" sz="1050" dirty="0" smtClean="0">
                <a:solidFill>
                  <a:srgbClr val="7030A0"/>
                </a:solidFill>
                <a:latin typeface="Times New Roman" pitchFamily="18" charset="0"/>
                <a:ea typeface="Calibri" pitchFamily="34" charset="0"/>
                <a:cs typeface="Times New Roman" pitchFamily="18" charset="0"/>
              </a:rPr>
              <a:t>		Көк </a:t>
            </a:r>
            <a:r>
              <a:rPr lang="kk-KZ" sz="1050" dirty="0">
                <a:solidFill>
                  <a:srgbClr val="7030A0"/>
                </a:solidFill>
                <a:latin typeface="Times New Roman" pitchFamily="18" charset="0"/>
                <a:ea typeface="Calibri" pitchFamily="34" charset="0"/>
                <a:cs typeface="Times New Roman" pitchFamily="18" charset="0"/>
              </a:rPr>
              <a:t>теңізден құйғандай</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Төгіледі </a:t>
            </a:r>
            <a:r>
              <a:rPr lang="kk-KZ" sz="1050" dirty="0">
                <a:solidFill>
                  <a:srgbClr val="7030A0"/>
                </a:solidFill>
                <a:latin typeface="Times New Roman" pitchFamily="18" charset="0"/>
                <a:ea typeface="Calibri" pitchFamily="34" charset="0"/>
                <a:cs typeface="Times New Roman" pitchFamily="18" charset="0"/>
              </a:rPr>
              <a:t>төбеден. </a:t>
            </a:r>
            <a:r>
              <a:rPr lang="kk-KZ" sz="1050" dirty="0" smtClean="0">
                <a:solidFill>
                  <a:srgbClr val="7030A0"/>
                </a:solidFill>
                <a:latin typeface="Times New Roman" pitchFamily="18" charset="0"/>
                <a:ea typeface="Calibri" pitchFamily="34" charset="0"/>
                <a:cs typeface="Times New Roman" pitchFamily="18" charset="0"/>
              </a:rPr>
              <a:t>		Көл-көсір </a:t>
            </a:r>
            <a:r>
              <a:rPr lang="kk-KZ" sz="1050" dirty="0">
                <a:solidFill>
                  <a:srgbClr val="7030A0"/>
                </a:solidFill>
                <a:latin typeface="Times New Roman" pitchFamily="18" charset="0"/>
                <a:ea typeface="Calibri" pitchFamily="34" charset="0"/>
                <a:cs typeface="Times New Roman" pitchFamily="18" charset="0"/>
              </a:rPr>
              <a:t>су не деген?                  (Жаңбыр</a:t>
            </a:r>
            <a:r>
              <a:rPr lang="kk-KZ" sz="1050" dirty="0" smtClean="0">
                <a:solidFill>
                  <a:srgbClr val="7030A0"/>
                </a:solidFill>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Жұмбақ жаттатаотырып, балалардың есте сақтау қабілеттерін арртыру, сөздік қорларын дамыту, сөзді мәнерлі айтуға дағдыландыру.</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Ойын:</a:t>
            </a:r>
            <a:r>
              <a:rPr kumimoji="0" lang="kk-KZ" sz="105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«Айгөлек-ау айгөлек».</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Балаларды ептілікке, шапшаңдыққа баулу.</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Қимылдық ойын: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«Сұр қоян».</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Ойын барысы: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Ойыншылардың</a:t>
            </a:r>
            <a:r>
              <a:rPr kumimoji="0" lang="kk-KZ" sz="105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біреуі қоян болады.Барлық қалған балалар дөңгеленіп тұрады.Қоян дөңгелектің ортасынан орын алады.Балалар  тәрбиешімен бірге мынадай өлең айтады:                     </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kk-KZ" sz="105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Бармақ болып тоғайға сұр </a:t>
            </a:r>
            <a:r>
              <a:rPr lang="kk-KZ" sz="1050" dirty="0">
                <a:solidFill>
                  <a:srgbClr val="7030A0"/>
                </a:solidFill>
                <a:latin typeface="Times New Roman" pitchFamily="18" charset="0"/>
                <a:ea typeface="Calibri" pitchFamily="34" charset="0"/>
                <a:cs typeface="Times New Roman" pitchFamily="18" charset="0"/>
              </a:rPr>
              <a:t>көжек</a:t>
            </a:r>
            <a:r>
              <a:rPr lang="kk-KZ" sz="1050" dirty="0" smtClean="0">
                <a:solidFill>
                  <a:srgbClr val="7030A0"/>
                </a:solidFill>
                <a:latin typeface="Times New Roman" pitchFamily="18" charset="0"/>
                <a:ea typeface="Calibri" pitchFamily="34" charset="0"/>
                <a:cs typeface="Times New Roman" pitchFamily="18" charset="0"/>
              </a:rPr>
              <a:t>,	 </a:t>
            </a:r>
            <a:r>
              <a:rPr lang="kk-KZ" sz="1050" dirty="0">
                <a:solidFill>
                  <a:srgbClr val="7030A0"/>
                </a:solidFill>
                <a:latin typeface="Times New Roman" pitchFamily="18" charset="0"/>
                <a:ea typeface="Calibri" pitchFamily="34" charset="0"/>
                <a:cs typeface="Times New Roman" pitchFamily="18" charset="0"/>
              </a:rPr>
              <a:t>Құйрығын жуды</a:t>
            </a:r>
            <a:r>
              <a:rPr lang="kk-KZ" sz="1050" dirty="0" smtClean="0">
                <a:solidFill>
                  <a:srgbClr val="7030A0"/>
                </a:solidFill>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Жуынып </a:t>
            </a:r>
            <a:r>
              <a:rPr lang="kk-KZ" sz="1050" dirty="0">
                <a:solidFill>
                  <a:srgbClr val="7030A0"/>
                </a:solidFill>
                <a:latin typeface="Times New Roman" pitchFamily="18" charset="0"/>
                <a:ea typeface="Calibri" pitchFamily="34" charset="0"/>
                <a:cs typeface="Times New Roman" pitchFamily="18" charset="0"/>
              </a:rPr>
              <a:t>жатыр бүгжеңдеп</a:t>
            </a:r>
            <a:r>
              <a:rPr lang="kk-KZ" sz="1050" dirty="0" smtClean="0">
                <a:solidFill>
                  <a:srgbClr val="7030A0"/>
                </a:solidFill>
                <a:latin typeface="Times New Roman" pitchFamily="18" charset="0"/>
                <a:ea typeface="Calibri" pitchFamily="34" charset="0"/>
                <a:cs typeface="Times New Roman" pitchFamily="18" charset="0"/>
              </a:rPr>
              <a:t>:		Құлағына </a:t>
            </a:r>
            <a:r>
              <a:rPr lang="kk-KZ" sz="1050" dirty="0">
                <a:solidFill>
                  <a:srgbClr val="7030A0"/>
                </a:solidFill>
                <a:latin typeface="Times New Roman" pitchFamily="18" charset="0"/>
                <a:ea typeface="Calibri" pitchFamily="34" charset="0"/>
                <a:cs typeface="Times New Roman" pitchFamily="18" charset="0"/>
              </a:rPr>
              <a:t>жуды-түртінді,</a:t>
            </a:r>
            <a:endParaRPr lang="ru-RU" sz="1050" dirty="0">
              <a:solidFill>
                <a:srgbClr val="7030A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Тұмсығын </a:t>
            </a:r>
            <a:r>
              <a:rPr lang="kk-KZ" sz="1050" dirty="0">
                <a:solidFill>
                  <a:srgbClr val="7030A0"/>
                </a:solidFill>
                <a:latin typeface="Times New Roman" pitchFamily="18" charset="0"/>
                <a:ea typeface="Calibri" pitchFamily="34" charset="0"/>
                <a:cs typeface="Times New Roman" pitchFamily="18" charset="0"/>
              </a:rPr>
              <a:t>жуды, </a:t>
            </a:r>
            <a:r>
              <a:rPr lang="kk-KZ" sz="1050" dirty="0" smtClean="0">
                <a:solidFill>
                  <a:srgbClr val="7030A0"/>
                </a:solidFill>
                <a:latin typeface="Times New Roman" pitchFamily="18" charset="0"/>
                <a:ea typeface="Calibri" pitchFamily="34" charset="0"/>
                <a:cs typeface="Times New Roman" pitchFamily="18" charset="0"/>
              </a:rPr>
              <a:t>		Құп-құрғақ </a:t>
            </a:r>
            <a:r>
              <a:rPr lang="kk-KZ" sz="1050" dirty="0">
                <a:solidFill>
                  <a:srgbClr val="7030A0"/>
                </a:solidFill>
                <a:latin typeface="Times New Roman" pitchFamily="18" charset="0"/>
                <a:ea typeface="Calibri" pitchFamily="34" charset="0"/>
                <a:cs typeface="Times New Roman" pitchFamily="18" charset="0"/>
              </a:rPr>
              <a:t>боп сүртінді.</a:t>
            </a:r>
            <a:endParaRPr lang="ru-RU" sz="1050" dirty="0">
              <a:solidFill>
                <a:srgbClr val="7030A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Қоян өзіне байланысты қимылдардың бәрін жасайды:тұмсыгын, құйрығын , құлағын жуады, бәрін сүртеді.Қос аяқтап кіріп, дөңгеленіп тұрғандардың біреуіне жақындай береді(қонаққа келе жатыр). Ол бала қоянмен ауысқандаойын аяқталады.</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Балалардың өз бетімен ойнауы:</a:t>
            </a:r>
            <a:endParaRPr kumimoji="0" lang="ru-RU" sz="105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1.Сазбалшықтан «қала» құрастырайық.</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2. «Тәтті тоқаштар» пісірейік</a:t>
            </a:r>
            <a:r>
              <a:rPr kumimoji="0" lang="kk-KZ" sz="105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05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Тренинг</a:t>
            </a:r>
            <a:r>
              <a:rPr kumimoji="0" lang="kk-KZ" sz="105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kk-KZ" sz="105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«Қолшатыр».</a:t>
            </a:r>
            <a:endParaRPr kumimoji="0" lang="kk-KZ" sz="105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97001" y="5562724"/>
            <a:ext cx="6336704" cy="4539704"/>
          </a:xfrm>
          <a:prstGeom prst="rect">
            <a:avLst/>
          </a:prstGeom>
        </p:spPr>
        <p:txBody>
          <a:bodyPr wrap="square">
            <a:spAutoFit/>
          </a:bodyPr>
          <a:lstStyle/>
          <a:p>
            <a:pPr lvl="0" algn="ctr" fontAlgn="base">
              <a:spcBef>
                <a:spcPct val="0"/>
              </a:spcBef>
              <a:spcAft>
                <a:spcPct val="0"/>
              </a:spcAft>
            </a:pPr>
            <a:r>
              <a:rPr lang="kk-KZ" sz="1100" b="1" dirty="0">
                <a:solidFill>
                  <a:srgbClr val="002060"/>
                </a:solidFill>
                <a:latin typeface="Times New Roman" pitchFamily="18" charset="0"/>
                <a:cs typeface="Times New Roman" pitchFamily="18" charset="0"/>
              </a:rPr>
              <a:t> </a:t>
            </a:r>
            <a:endParaRPr lang="ru-RU" sz="1100" b="1" dirty="0">
              <a:solidFill>
                <a:srgbClr val="002060"/>
              </a:solidFill>
              <a:latin typeface="Arial" pitchFamily="34" charset="0"/>
              <a:cs typeface="Arial" pitchFamily="34" charset="0"/>
            </a:endParaRPr>
          </a:p>
          <a:p>
            <a:pPr lvl="0" algn="ctr" eaLnBrk="0" fontAlgn="base" hangingPunct="0">
              <a:spcBef>
                <a:spcPct val="0"/>
              </a:spcBef>
              <a:spcAft>
                <a:spcPct val="0"/>
              </a:spcAft>
            </a:pPr>
            <a:r>
              <a:rPr lang="kk-KZ" sz="1600" b="1" dirty="0" smtClean="0">
                <a:solidFill>
                  <a:srgbClr val="FF0000"/>
                </a:solidFill>
                <a:latin typeface="Times New Roman" pitchFamily="18" charset="0"/>
                <a:ea typeface="Calibri" pitchFamily="34" charset="0"/>
                <a:cs typeface="Times New Roman" pitchFamily="18" charset="0"/>
              </a:rPr>
              <a:t>2 кешен</a:t>
            </a:r>
            <a:endParaRPr lang="kk-KZ" sz="1600" b="1" dirty="0">
              <a:solidFill>
                <a:srgbClr val="FF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ru-RU" sz="1100" dirty="0">
              <a:solidFill>
                <a:srgbClr val="FF000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b="1" dirty="0" smtClean="0">
                <a:solidFill>
                  <a:srgbClr val="FF000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Бұлтты </a:t>
            </a:r>
            <a:r>
              <a:rPr lang="kk-KZ" sz="1100" dirty="0">
                <a:solidFill>
                  <a:srgbClr val="7030A0"/>
                </a:solidFill>
                <a:latin typeface="Times New Roman" pitchFamily="18" charset="0"/>
                <a:ea typeface="Calibri" pitchFamily="34" charset="0"/>
                <a:cs typeface="Times New Roman" pitchFamily="18" charset="0"/>
              </a:rPr>
              <a:t>бақылау.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Бұлттың түзілуі және олардың түрлерін :шарпы, будақ,қабатты бұлииарды ажырату</a:t>
            </a:r>
            <a:r>
              <a:rPr lang="kk-KZ" sz="1100" b="1"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smtClean="0">
                <a:solidFill>
                  <a:srgbClr val="FF0000"/>
                </a:solidFill>
                <a:latin typeface="Times New Roman" pitchFamily="18" charset="0"/>
                <a:ea typeface="Calibri" pitchFamily="34" charset="0"/>
                <a:cs typeface="Times New Roman" pitchFamily="18" charset="0"/>
              </a:rPr>
              <a:t>Еңбек</a:t>
            </a:r>
            <a:r>
              <a:rPr lang="kk-KZ" sz="1100" dirty="0">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Ауладағы </a:t>
            </a:r>
            <a:r>
              <a:rPr lang="kk-KZ" sz="1100" dirty="0">
                <a:solidFill>
                  <a:srgbClr val="7030A0"/>
                </a:solidFill>
                <a:latin typeface="Times New Roman" pitchFamily="18" charset="0"/>
                <a:ea typeface="Calibri" pitchFamily="34" charset="0"/>
                <a:cs typeface="Times New Roman" pitchFamily="18" charset="0"/>
              </a:rPr>
              <a:t>гүлдерді суару.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smtClean="0">
                <a:solidFill>
                  <a:srgbClr val="FF000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Балаларды  </a:t>
            </a:r>
            <a:r>
              <a:rPr lang="kk-KZ" sz="1100" dirty="0">
                <a:solidFill>
                  <a:srgbClr val="7030A0"/>
                </a:solidFill>
                <a:latin typeface="Times New Roman" pitchFamily="18" charset="0"/>
                <a:ea typeface="Calibri" pitchFamily="34" charset="0"/>
                <a:cs typeface="Times New Roman" pitchFamily="18" charset="0"/>
              </a:rPr>
              <a:t>қоршаған әлемге қамқорлықпен қарауға, табиғат әсемдігін сезіне білуге тәрбелеу.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dirty="0">
                <a:solidFill>
                  <a:srgbClr val="7030A0"/>
                </a:solidFill>
                <a:latin typeface="Times New Roman" pitchFamily="18" charset="0"/>
                <a:ea typeface="Calibri" pitchFamily="34" charset="0"/>
                <a:cs typeface="Times New Roman" pitchFamily="18" charset="0"/>
              </a:rPr>
              <a:t>Аспанға ұшар бу болып</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Жерге қайтар су болып.           (Бұлт)</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smtClean="0">
                <a:solidFill>
                  <a:srgbClr val="FF000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Жұмбақ </a:t>
            </a:r>
            <a:r>
              <a:rPr lang="kk-KZ" sz="1100" dirty="0">
                <a:solidFill>
                  <a:srgbClr val="7030A0"/>
                </a:solidFill>
                <a:latin typeface="Times New Roman" pitchFamily="18" charset="0"/>
                <a:ea typeface="Calibri" pitchFamily="34" charset="0"/>
                <a:cs typeface="Times New Roman" pitchFamily="18" charset="0"/>
              </a:rPr>
              <a:t>жаттата   отырып, балалардың  тіл байлығын байыту, дыбыстардың дұрыс айтуын қадағалау.Ойлау қабілетін арттыру.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Кімге қандай құрал керек?</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smtClean="0">
                <a:solidFill>
                  <a:srgbClr val="FF000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Қандай </a:t>
            </a:r>
            <a:r>
              <a:rPr lang="kk-KZ" sz="1100" dirty="0">
                <a:solidFill>
                  <a:srgbClr val="7030A0"/>
                </a:solidFill>
                <a:latin typeface="Times New Roman" pitchFamily="18" charset="0"/>
                <a:ea typeface="Calibri" pitchFamily="34" charset="0"/>
                <a:cs typeface="Times New Roman" pitchFamily="18" charset="0"/>
              </a:rPr>
              <a:t>жағдайда әр нәрсенің қажеттілігін білу мақсатында ойнату.Шапшаңдыққа баулу.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Соқыр теке</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Соқыртеке кең бөлмеде , аулада ойнауға  болатын қызықты ойын.Шеңбер сызылып , оның  ортасына көзі байланған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соқыртеке</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жіберіледі.Қалғандары оны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соқыртеке бақ-бақ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деп мазақтап түртіп қашады.Бірақ олар шеңберден шығып кетпеуі тиіс.Егер  соқыртеке ойыншылардың  бірін ұстап алса, даусына қарап оның атын айтады.Дәл тапса  ұсталған адамның көзі байланып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соқыртек</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болады.Ойынщылардың көзі байлаулы адамды әдейі сөзбен жетектеп отырып, алдап , шұңқырға , бағанаға қарай бағыттайды.Бұл ойынды көңілді, күлкілі етеді.</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1.Әткіншектебу.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2. Тартылғышқа тартылу.</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a:t>
            </a:r>
            <a:r>
              <a:rPr lang="kk-KZ" sz="1100" b="1" dirty="0">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Біз тату баламыз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eaLnBrk="0" fontAlgn="base" hangingPunct="0">
              <a:spcBef>
                <a:spcPct val="0"/>
              </a:spcBef>
              <a:spcAft>
                <a:spcPct val="0"/>
              </a:spcAft>
            </a:pPr>
            <a:r>
              <a:rPr lang="kk-KZ" sz="1100" b="1"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946728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2279" y="205090"/>
            <a:ext cx="6408712" cy="4493538"/>
          </a:xfrm>
          <a:prstGeom prst="rect">
            <a:avLst/>
          </a:prstGeom>
        </p:spPr>
        <p:txBody>
          <a:bodyPr wrap="square">
            <a:spAutoFit/>
          </a:bodyPr>
          <a:lstStyle/>
          <a:p>
            <a:pPr lvl="0" algn="ctr" fontAlgn="base">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19 кешен</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Күзгі көріністі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 ерекшеліктерін айыра ьілуге ; күннің   салқындауы, жаңбырдың жиі жаууы, жапырақтардың сарғаюы, адамдардың жылы киінуі туралы  түсінік қалыптастыру.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 </a:t>
            </a:r>
            <a:r>
              <a:rPr lang="kk-KZ" sz="1100" dirty="0">
                <a:solidFill>
                  <a:srgbClr val="7030A0"/>
                </a:solidFill>
                <a:latin typeface="Times New Roman" pitchFamily="18" charset="0"/>
                <a:ea typeface="Calibri" pitchFamily="34" charset="0"/>
                <a:cs typeface="Times New Roman" pitchFamily="18" charset="0"/>
              </a:rPr>
              <a:t>Ойын алаңы.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Ойын алаңындағы  ағаш   бұтақтарын жинау.Балаларды  еңбексүйгіштікке баулу. Өз алаңдарын таза ұстауға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Күз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өлеңі.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Күз мезгілінің ерекшелігін айтып, тақпақ жаттатқызып, сөздік қорын молайту, есте сақтау  қабілетін дамыту.</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Көрінеді шалғайдан, Сары жапырақтар төгілген,</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Бел-белестер сарғайған. Тоғайды да көрдім мен.</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Қашпа, доп</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Ойын  шартын сақтай отырып, топ  болып  ойнауға, қимыл-қозғалысын дамытуға , ептілікке, шапшаңдыққа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Жүгіріп өтуге үлгер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Ептілікке, шапшаңдыққа , батылдыққа тәрбиелеу, тез секіруге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Тәрбиеші балалардың  біреуімен жіптің екі ұшын (ұзындығы 3-4м.) ұстап, оны жүгіріп келе жатқан балалардың бағытына қарай жайлап айналдырады.Балалар бірінен соң бірі, жіп жоғары көтерілген кезде жіптің  астынан жүгіріп өтуге үлгеруі қажет.</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Тәрбиеші балалар қимылын реттеп отырады.Ол әрбір жүргізушіге:</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Жүгір!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деген сигнал береді.Әрі қарай жіптің өтуге тырысулары қажет</a:t>
            </a:r>
            <a:r>
              <a:rPr lang="kk-KZ" sz="1100" b="1"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latin typeface="Times New Roman" pitchFamily="18" charset="0"/>
                <a:ea typeface="Calibri" pitchFamily="34" charset="0"/>
                <a:cs typeface="Times New Roman" pitchFamily="18" charset="0"/>
              </a:rPr>
              <a:t>Қуаласпақ</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latin typeface="Times New Roman" pitchFamily="18" charset="0"/>
                <a:ea typeface="Calibri" pitchFamily="34" charset="0"/>
                <a:cs typeface="Times New Roman" pitchFamily="18" charset="0"/>
              </a:rPr>
              <a:t>Қояндар секіреді</a:t>
            </a:r>
            <a:r>
              <a:rPr lang="kk-KZ" sz="1100" dirty="0">
                <a:latin typeface="Times New Roman" pitchFamily="18" charset="0"/>
                <a:ea typeface="Calibri" pitchFamily="34" charset="0"/>
                <a:cs typeface="Times New Roman" pitchFamily="18" charset="0"/>
              </a:rPr>
              <a:t>.</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Қолшатыр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
        <p:nvSpPr>
          <p:cNvPr id="3" name="Прямоугольник 2"/>
          <p:cNvSpPr/>
          <p:nvPr/>
        </p:nvSpPr>
        <p:spPr>
          <a:xfrm>
            <a:off x="828303" y="6081583"/>
            <a:ext cx="6120680" cy="3585597"/>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ea typeface="Calibri" pitchFamily="34" charset="0"/>
                <a:cs typeface="Times New Roman" pitchFamily="18" charset="0"/>
              </a:rPr>
              <a:t> </a:t>
            </a:r>
            <a:r>
              <a:rPr lang="kk-KZ" b="1" dirty="0" smtClean="0">
                <a:solidFill>
                  <a:srgbClr val="FF0000"/>
                </a:solidFill>
                <a:latin typeface="Times New Roman" pitchFamily="18" charset="0"/>
                <a:ea typeface="Calibri" pitchFamily="34" charset="0"/>
                <a:cs typeface="Times New Roman" pitchFamily="18" charset="0"/>
              </a:rPr>
              <a:t>20 кешен</a:t>
            </a:r>
            <a:endParaRPr lang="kk-KZ" b="1" dirty="0">
              <a:solidFill>
                <a:srgbClr val="FF0000"/>
              </a:solidFill>
              <a:latin typeface="Times New Roman" pitchFamily="18" charset="0"/>
              <a:ea typeface="Calibri" pitchFamily="34" charset="0"/>
              <a:cs typeface="Times New Roman" pitchFamily="18" charset="0"/>
            </a:endParaRPr>
          </a:p>
          <a:p>
            <a:pPr lvl="0" algn="just" fontAlgn="base">
              <a:spcBef>
                <a:spcPct val="0"/>
              </a:spcBef>
              <a:spcAft>
                <a:spcPct val="0"/>
              </a:spcAft>
            </a:pP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 мезгіліндегі адамдардың  киім киісін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Адамдардың неліктен күз мезгілінде жылырақ  киінетіндігін балаларға   айтып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  </a:t>
            </a:r>
            <a:r>
              <a:rPr lang="kk-KZ" sz="1100" b="1" dirty="0">
                <a:solidFill>
                  <a:srgbClr val="7030A0"/>
                </a:solidFill>
                <a:latin typeface="Times New Roman" pitchFamily="18" charset="0"/>
                <a:ea typeface="Calibri" pitchFamily="34" charset="0"/>
                <a:cs typeface="Times New Roman" pitchFamily="18" charset="0"/>
              </a:rPr>
              <a:t>Біздің ауламыз.</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Ауладағы түскен жапырақтарды  жинауға балаларды тазалыққа, еңбекқорлыққа баулу.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dirty="0">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Күзгі киім</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Күзгі  киім  атауларын үш тілде  үйрету</a:t>
            </a:r>
            <a:r>
              <a:rPr lang="kk-KZ" sz="1100" b="1"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b="1" dirty="0">
                <a:latin typeface="Times New Roman" pitchFamily="18" charset="0"/>
                <a:ea typeface="Calibri" pitchFamily="34" charset="0"/>
                <a:cs typeface="Times New Roman" pitchFamily="18" charset="0"/>
              </a:rPr>
              <a:t> </a:t>
            </a:r>
            <a:r>
              <a:rPr lang="kk-KZ" sz="1100" b="1"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Күн мен түн</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Балаларды әр түрлі  қимыл-қозғалсын  дамыту, шапшаңдыққа, ептілікке , ұйымшылдыққа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Ортасына дейін кім бұрын жетеді?</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Балалардың қимыл- қозғалысын дамыту, шапшаңдыққа , ептілікке , ұйымшылдыққа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Екі қысқа жұмыр таяқ алынады. Ұзындығы  8 м жіпті  екі шынан байлайды.Оның қақ ортасына лентемен байлап белгілейді. Балалар  таяқтарды алады да, бір-бірінен алшақтап, екі жаққа  қарай  жіпті  таяққа орап, екі  қолдарымен таяқты  айналдыра бастайды да , алға қарай жылжиды. Жіпті  лентаға дейін кім бұрын  ораса , сол жеңген болып есептеледі.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Бір шаңырақ астында</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593821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91506" y="1170236"/>
            <a:ext cx="3778250" cy="1323439"/>
          </a:xfrm>
          <a:prstGeom prst="rect">
            <a:avLst/>
          </a:prstGeom>
        </p:spPr>
        <p:txBody>
          <a:bodyPr>
            <a:spAutoFit/>
          </a:bodyPr>
          <a:lstStyle/>
          <a:p>
            <a:pPr algn="ctr"/>
            <a:r>
              <a:rPr lang="kk-KZ" sz="4000" b="1" i="1" dirty="0">
                <a:ln w="12700">
                  <a:solidFill>
                    <a:srgbClr val="0000CC"/>
                  </a:solidFill>
                  <a:prstDash val="solid"/>
                </a:ln>
                <a:solidFill>
                  <a:srgbClr val="0000CC"/>
                </a:solidFill>
                <a:effectLst>
                  <a:glow rad="228600">
                    <a:srgbClr val="FFFF00">
                      <a:alpha val="40000"/>
                    </a:srgbClr>
                  </a:glow>
                </a:effectLst>
                <a:latin typeface="Times New Roman" pitchFamily="18" charset="0"/>
                <a:cs typeface="Times New Roman" pitchFamily="18" charset="0"/>
              </a:rPr>
              <a:t>Күз мезгілінің </a:t>
            </a:r>
          </a:p>
          <a:p>
            <a:pPr algn="ctr"/>
            <a:r>
              <a:rPr lang="kk-KZ" sz="4000" b="1" i="1" dirty="0">
                <a:ln w="12700">
                  <a:solidFill>
                    <a:srgbClr val="0000CC"/>
                  </a:solidFill>
                  <a:prstDash val="solid"/>
                </a:ln>
                <a:solidFill>
                  <a:srgbClr val="0000CC"/>
                </a:solidFill>
                <a:effectLst>
                  <a:glow rad="228600">
                    <a:srgbClr val="FFFF00">
                      <a:alpha val="40000"/>
                    </a:srgbClr>
                  </a:glow>
                </a:effectLst>
                <a:latin typeface="Times New Roman" pitchFamily="18" charset="0"/>
                <a:cs typeface="Times New Roman" pitchFamily="18" charset="0"/>
              </a:rPr>
              <a:t>картотекасы</a:t>
            </a:r>
            <a:endParaRPr lang="ru-RU" sz="4000" b="1" i="1" dirty="0">
              <a:ln w="12700">
                <a:solidFill>
                  <a:srgbClr val="0000CC"/>
                </a:solidFill>
                <a:prstDash val="solid"/>
              </a:ln>
              <a:solidFill>
                <a:srgbClr val="0000CC"/>
              </a:solidFill>
              <a:effectLst>
                <a:glow rad="228600">
                  <a:srgbClr val="FFFF00">
                    <a:alpha val="40000"/>
                  </a:srgbClr>
                </a:glow>
              </a:effectLst>
              <a:latin typeface="Times New Roman" pitchFamily="18" charset="0"/>
              <a:cs typeface="Times New Roman" pitchFamily="18" charset="0"/>
            </a:endParaRPr>
          </a:p>
        </p:txBody>
      </p:sp>
      <p:pic>
        <p:nvPicPr>
          <p:cNvPr id="7" name="Рисунок 6" descr="0_106024_66397248_orig.png"/>
          <p:cNvPicPr>
            <a:picLocks noChangeAspect="1"/>
          </p:cNvPicPr>
          <p:nvPr/>
        </p:nvPicPr>
        <p:blipFill>
          <a:blip r:embed="rId3" cstate="print"/>
          <a:stretch>
            <a:fillRect/>
          </a:stretch>
        </p:blipFill>
        <p:spPr>
          <a:xfrm>
            <a:off x="4946833" y="3199179"/>
            <a:ext cx="1862530" cy="1486246"/>
          </a:xfrm>
          <a:prstGeom prst="rect">
            <a:avLst/>
          </a:prstGeom>
        </p:spPr>
      </p:pic>
      <p:pic>
        <p:nvPicPr>
          <p:cNvPr id="8" name="Рисунок 7" descr="kartinka-grib-300x300.jpg"/>
          <p:cNvPicPr>
            <a:picLocks noChangeAspect="1"/>
          </p:cNvPicPr>
          <p:nvPr/>
        </p:nvPicPr>
        <p:blipFill>
          <a:blip r:embed="rId4"/>
          <a:stretch>
            <a:fillRect/>
          </a:stretch>
        </p:blipFill>
        <p:spPr>
          <a:xfrm>
            <a:off x="762792" y="566903"/>
            <a:ext cx="1128714" cy="1128714"/>
          </a:xfrm>
          <a:prstGeom prst="rect">
            <a:avLst/>
          </a:prstGeom>
        </p:spPr>
      </p:pic>
      <p:pic>
        <p:nvPicPr>
          <p:cNvPr id="10" name="Рисунок 9" descr="0_92998_53d25afb_orig.png"/>
          <p:cNvPicPr>
            <a:picLocks noChangeAspect="1"/>
          </p:cNvPicPr>
          <p:nvPr/>
        </p:nvPicPr>
        <p:blipFill>
          <a:blip r:embed="rId5" cstate="print"/>
          <a:stretch>
            <a:fillRect/>
          </a:stretch>
        </p:blipFill>
        <p:spPr>
          <a:xfrm rot="913102">
            <a:off x="325191" y="3006809"/>
            <a:ext cx="2592055" cy="1696356"/>
          </a:xfrm>
          <a:prstGeom prst="rect">
            <a:avLst/>
          </a:prstGeom>
        </p:spPr>
      </p:pic>
      <p:sp>
        <p:nvSpPr>
          <p:cNvPr id="3" name="TextBox 2"/>
          <p:cNvSpPr txBox="1"/>
          <p:nvPr/>
        </p:nvSpPr>
        <p:spPr>
          <a:xfrm>
            <a:off x="2887487" y="3182804"/>
            <a:ext cx="2059346" cy="461665"/>
          </a:xfrm>
          <a:prstGeom prst="rect">
            <a:avLst/>
          </a:prstGeom>
          <a:noFill/>
        </p:spPr>
        <p:txBody>
          <a:bodyPr wrap="none" rtlCol="0">
            <a:spAutoFit/>
          </a:bodyPr>
          <a:lstStyle/>
          <a:p>
            <a:r>
              <a:rPr lang="kk-KZ" sz="2400" b="1" dirty="0" smtClean="0">
                <a:solidFill>
                  <a:srgbClr val="FF0000"/>
                </a:solidFill>
                <a:effectLst>
                  <a:glow rad="228600">
                    <a:srgbClr val="FFFF00">
                      <a:alpha val="40000"/>
                    </a:srgbClr>
                  </a:glow>
                </a:effectLst>
                <a:latin typeface="Times New Roman" panose="02020603050405020304" pitchFamily="18" charset="0"/>
                <a:cs typeface="Times New Roman" panose="02020603050405020304" pitchFamily="18" charset="0"/>
              </a:rPr>
              <a:t>ІІ КІШІ ТОП</a:t>
            </a:r>
            <a:endParaRPr lang="ru-RU" sz="2400" b="1" dirty="0">
              <a:solidFill>
                <a:srgbClr val="FF0000"/>
              </a:solidFill>
              <a:effectLst>
                <a:glow rad="228600">
                  <a:srgbClr val="FFFF00">
                    <a:alpha val="40000"/>
                  </a:srgbClr>
                </a:glow>
              </a:effectLst>
              <a:latin typeface="Times New Roman" panose="02020603050405020304" pitchFamily="18" charset="0"/>
              <a:cs typeface="Times New Roman" panose="02020603050405020304" pitchFamily="18" charset="0"/>
            </a:endParaRPr>
          </a:p>
        </p:txBody>
      </p:sp>
      <p:pic>
        <p:nvPicPr>
          <p:cNvPr id="12" name="Рисунок 11" descr="0_106024_66397248_orig.png"/>
          <p:cNvPicPr>
            <a:picLocks noChangeAspect="1"/>
          </p:cNvPicPr>
          <p:nvPr/>
        </p:nvPicPr>
        <p:blipFill>
          <a:blip r:embed="rId3" cstate="print"/>
          <a:stretch>
            <a:fillRect/>
          </a:stretch>
        </p:blipFill>
        <p:spPr>
          <a:xfrm>
            <a:off x="4946833" y="8261820"/>
            <a:ext cx="2132817" cy="1701927"/>
          </a:xfrm>
          <a:prstGeom prst="rect">
            <a:avLst/>
          </a:prstGeom>
        </p:spPr>
      </p:pic>
      <p:pic>
        <p:nvPicPr>
          <p:cNvPr id="13" name="Рисунок 12" descr="kartinka-grib-300x300.jpg"/>
          <p:cNvPicPr>
            <a:picLocks noChangeAspect="1"/>
          </p:cNvPicPr>
          <p:nvPr/>
        </p:nvPicPr>
        <p:blipFill>
          <a:blip r:embed="rId4"/>
          <a:stretch>
            <a:fillRect/>
          </a:stretch>
        </p:blipFill>
        <p:spPr>
          <a:xfrm>
            <a:off x="535821" y="8376696"/>
            <a:ext cx="1582656" cy="1582656"/>
          </a:xfrm>
          <a:prstGeom prst="rect">
            <a:avLst/>
          </a:prstGeom>
        </p:spPr>
      </p:pic>
      <p:pic>
        <p:nvPicPr>
          <p:cNvPr id="14" name="Рисунок 13" descr="0_92998_53d25afb_orig.png"/>
          <p:cNvPicPr>
            <a:picLocks noChangeAspect="1"/>
          </p:cNvPicPr>
          <p:nvPr/>
        </p:nvPicPr>
        <p:blipFill>
          <a:blip r:embed="rId5" cstate="print"/>
          <a:stretch>
            <a:fillRect/>
          </a:stretch>
        </p:blipFill>
        <p:spPr>
          <a:xfrm>
            <a:off x="1891506" y="6055791"/>
            <a:ext cx="3448876" cy="2257098"/>
          </a:xfrm>
          <a:prstGeom prst="rect">
            <a:avLst/>
          </a:prstGeom>
        </p:spPr>
      </p:pic>
    </p:spTree>
    <p:extLst>
      <p:ext uri="{BB962C8B-B14F-4D97-AF65-F5344CB8AC3E}">
        <p14:creationId xmlns:p14="http://schemas.microsoft.com/office/powerpoint/2010/main" val="331119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2279" y="378148"/>
            <a:ext cx="6624736" cy="4370427"/>
          </a:xfrm>
          <a:prstGeom prst="rect">
            <a:avLst/>
          </a:prstGeom>
        </p:spPr>
        <p:txBody>
          <a:bodyPr wrap="square">
            <a:spAutoFit/>
          </a:bodyPr>
          <a:lstStyle/>
          <a:p>
            <a:pPr lvl="0">
              <a:buClr>
                <a:schemeClr val="dk1"/>
              </a:buClr>
              <a:buSzPts val="2000"/>
            </a:pPr>
            <a:endParaRPr lang="ru-RU" sz="1100" dirty="0">
              <a:solidFill>
                <a:schemeClr val="dk1"/>
              </a:solidFill>
              <a:latin typeface="Arial"/>
              <a:ea typeface="Arial"/>
              <a:cs typeface="Arial"/>
              <a:sym typeface="Arial"/>
            </a:endParaRPr>
          </a:p>
          <a:p>
            <a:pPr lvl="0" algn="ctr">
              <a:buClr>
                <a:srgbClr val="FF0000"/>
              </a:buClr>
              <a:buSzPts val="500"/>
            </a:pPr>
            <a:r>
              <a:rPr lang="ru-RU" sz="1600" b="1" dirty="0" smtClean="0">
                <a:solidFill>
                  <a:srgbClr val="FF0000"/>
                </a:solidFill>
                <a:latin typeface="Times New Roman"/>
                <a:ea typeface="Times New Roman"/>
                <a:cs typeface="Times New Roman"/>
                <a:sym typeface="Times New Roman"/>
              </a:rPr>
              <a:t>3 </a:t>
            </a:r>
            <a:r>
              <a:rPr lang="ru-RU" sz="1600" b="1" dirty="0" err="1">
                <a:solidFill>
                  <a:srgbClr val="FF0000"/>
                </a:solidFill>
                <a:latin typeface="Times New Roman"/>
                <a:ea typeface="Times New Roman"/>
                <a:cs typeface="Times New Roman"/>
                <a:sym typeface="Times New Roman"/>
              </a:rPr>
              <a:t>кешен</a:t>
            </a:r>
            <a:endParaRPr lang="ru-RU" sz="1600" dirty="0"/>
          </a:p>
          <a:p>
            <a:pPr lvl="0">
              <a:buClr>
                <a:schemeClr val="dk1"/>
              </a:buClr>
              <a:buSzPts val="1400"/>
            </a:pPr>
            <a:endParaRPr lang="ru-RU" sz="1100" dirty="0">
              <a:solidFill>
                <a:schemeClr val="dk1"/>
              </a:solidFill>
              <a:latin typeface="Arial"/>
              <a:ea typeface="Arial"/>
              <a:cs typeface="Arial"/>
              <a:sym typeface="Aria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Бақылау</a:t>
            </a:r>
            <a:r>
              <a:rPr lang="ru-RU" sz="1100" b="1"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Жылы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жаққа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қайтқан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тырналарды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бақылау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Мақсаты</a:t>
            </a:r>
            <a:r>
              <a:rPr lang="ru-RU" sz="1100" b="1"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Күзде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тырналардың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жылы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жаққа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кететіндігін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қыс</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мезгілінде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тамақтың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тапшылығы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аяздың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қаттылығы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оларға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қиынға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соғатындығын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түсіндіру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Еңбек</a:t>
            </a:r>
            <a:r>
              <a:rPr lang="ru-RU" sz="1100"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Құстарға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жем</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сауыт</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жасау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Мақсаты</a:t>
            </a:r>
            <a:r>
              <a:rPr lang="ru-RU" sz="1100" b="1" dirty="0">
                <a:solidFill>
                  <a:srgbClr val="FF0000"/>
                </a:solidFill>
                <a:latin typeface="Times New Roman"/>
                <a:ea typeface="Times New Roman"/>
                <a:cs typeface="Times New Roman"/>
                <a:sym typeface="Times New Roman"/>
              </a:rPr>
              <a:t>:</a:t>
            </a:r>
            <a:r>
              <a:rPr lang="ru-RU" sz="1100"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Құстарға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қамқорлық</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қарауға</a:t>
            </a:r>
            <a:r>
              <a:rPr lang="ru-RU" sz="1100" dirty="0">
                <a:solidFill>
                  <a:srgbClr val="7030A0"/>
                </a:solidFill>
                <a:latin typeface="Times New Roman"/>
                <a:ea typeface="Times New Roman"/>
                <a:cs typeface="Times New Roman"/>
                <a:sym typeface="Times New Roman"/>
              </a:rPr>
              <a:t> , </a:t>
            </a:r>
            <a:r>
              <a:rPr lang="ru-RU" sz="1100" dirty="0" err="1">
                <a:solidFill>
                  <a:srgbClr val="7030A0"/>
                </a:solidFill>
                <a:latin typeface="Times New Roman"/>
                <a:ea typeface="Times New Roman"/>
                <a:cs typeface="Times New Roman"/>
                <a:sym typeface="Times New Roman"/>
              </a:rPr>
              <a:t>аяушылық</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сезімдерін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оятуға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тәрбиелеу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a:solidFill>
                  <a:srgbClr val="FF0000"/>
                </a:solidFill>
                <a:latin typeface="Times New Roman"/>
                <a:ea typeface="Times New Roman"/>
                <a:cs typeface="Times New Roman"/>
                <a:sym typeface="Times New Roman"/>
              </a:rPr>
              <a:t>Жеке </a:t>
            </a:r>
            <a:r>
              <a:rPr lang="ru-RU" sz="1100" b="1" dirty="0" err="1">
                <a:solidFill>
                  <a:srgbClr val="FF0000"/>
                </a:solidFill>
                <a:latin typeface="Times New Roman"/>
                <a:ea typeface="Times New Roman"/>
                <a:cs typeface="Times New Roman"/>
                <a:sym typeface="Times New Roman"/>
              </a:rPr>
              <a:t>жұмыс</a:t>
            </a:r>
            <a:r>
              <a:rPr lang="ru-RU" sz="1100" b="1" dirty="0">
                <a:solidFill>
                  <a:srgbClr val="FF0000"/>
                </a:solidFill>
                <a:latin typeface="Times New Roman"/>
                <a:ea typeface="Times New Roman"/>
                <a:cs typeface="Times New Roman"/>
                <a:sym typeface="Times New Roman"/>
              </a:rPr>
              <a:t>:  </a:t>
            </a:r>
            <a:r>
              <a:rPr lang="ru-RU" sz="1100" dirty="0">
                <a:solidFill>
                  <a:srgbClr val="FF0000"/>
                </a:solidFill>
                <a:latin typeface="Times New Roman"/>
                <a:ea typeface="Times New Roman"/>
                <a:cs typeface="Times New Roman"/>
                <a:sym typeface="Times New Roman"/>
              </a:rPr>
              <a:t> </a:t>
            </a:r>
            <a:r>
              <a:rPr lang="ru-RU" sz="1100" dirty="0">
                <a:solidFill>
                  <a:srgbClr val="7030A0"/>
                </a:solidFill>
                <a:latin typeface="Times New Roman"/>
                <a:ea typeface="Times New Roman"/>
                <a:cs typeface="Times New Roman"/>
                <a:sym typeface="Times New Roman"/>
              </a:rPr>
              <a:t>Сап-</a:t>
            </a:r>
            <a:r>
              <a:rPr lang="ru-RU" sz="1100" dirty="0" err="1">
                <a:solidFill>
                  <a:srgbClr val="7030A0"/>
                </a:solidFill>
                <a:latin typeface="Times New Roman"/>
                <a:ea typeface="Times New Roman"/>
                <a:cs typeface="Times New Roman"/>
                <a:sym typeface="Times New Roman"/>
              </a:rPr>
              <a:t>сары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боп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келе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жатқан</a:t>
            </a:r>
            <a:r>
              <a:rPr lang="ru-RU" sz="1100" dirty="0">
                <a:solidFill>
                  <a:srgbClr val="7030A0"/>
                </a:solidFill>
                <a:latin typeface="Times New Roman"/>
                <a:ea typeface="Times New Roman"/>
                <a:cs typeface="Times New Roman"/>
                <a:sym typeface="Times New Roman"/>
              </a:rPr>
              <a:t> ,</a:t>
            </a:r>
            <a:endParaRPr lang="ru-RU" sz="1100" dirty="0">
              <a:solidFill>
                <a:srgbClr val="7030A0"/>
              </a:solidFill>
            </a:endParaRPr>
          </a:p>
          <a:p>
            <a:pPr lvl="0">
              <a:buClr>
                <a:schemeClr val="dk1"/>
              </a:buClr>
              <a:buSzPts val="350"/>
            </a:pPr>
            <a:r>
              <a:rPr lang="ru-RU" sz="1100" dirty="0" err="1">
                <a:solidFill>
                  <a:srgbClr val="7030A0"/>
                </a:solidFill>
                <a:latin typeface="Times New Roman"/>
                <a:ea typeface="Times New Roman"/>
                <a:cs typeface="Times New Roman"/>
                <a:sym typeface="Times New Roman"/>
              </a:rPr>
              <a:t>Сезді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мекен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күзді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олар</a:t>
            </a:r>
            <a:r>
              <a:rPr lang="ru-RU" sz="1100" dirty="0">
                <a:solidFill>
                  <a:srgbClr val="7030A0"/>
                </a:solidFill>
                <a:latin typeface="Times New Roman"/>
                <a:ea typeface="Times New Roman"/>
                <a:cs typeface="Times New Roman"/>
                <a:sym typeface="Times New Roman"/>
              </a:rPr>
              <a:t> .</a:t>
            </a:r>
            <a:endParaRPr lang="ru-RU" sz="1100" dirty="0">
              <a:solidFill>
                <a:srgbClr val="7030A0"/>
              </a:solidFill>
            </a:endParaRPr>
          </a:p>
          <a:p>
            <a:pPr lvl="0">
              <a:buClr>
                <a:schemeClr val="dk1"/>
              </a:buClr>
              <a:buSzPts val="350"/>
            </a:pPr>
            <a:r>
              <a:rPr lang="ru-RU" sz="1100" dirty="0" err="1">
                <a:solidFill>
                  <a:srgbClr val="7030A0"/>
                </a:solidFill>
                <a:latin typeface="Times New Roman"/>
                <a:ea typeface="Times New Roman"/>
                <a:cs typeface="Times New Roman"/>
                <a:sym typeface="Times New Roman"/>
              </a:rPr>
              <a:t>Қарлығаштар</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ұшып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кетті</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chemeClr val="dk1"/>
              </a:buClr>
              <a:buSzPts val="350"/>
            </a:pPr>
            <a:r>
              <a:rPr lang="ru-RU" sz="1100" dirty="0" err="1">
                <a:solidFill>
                  <a:srgbClr val="7030A0"/>
                </a:solidFill>
                <a:latin typeface="Times New Roman"/>
                <a:ea typeface="Times New Roman"/>
                <a:cs typeface="Times New Roman"/>
                <a:sym typeface="Times New Roman"/>
              </a:rPr>
              <a:t>Ұшып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кетті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тырналар</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Мақсаты</a:t>
            </a:r>
            <a:r>
              <a:rPr lang="ru-RU" sz="1100" b="1"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Балалардың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сөздік</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қорларын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молайтып</a:t>
            </a:r>
            <a:r>
              <a:rPr lang="ru-RU" sz="1100" dirty="0">
                <a:solidFill>
                  <a:srgbClr val="7030A0"/>
                </a:solidFill>
                <a:latin typeface="Times New Roman"/>
                <a:ea typeface="Times New Roman"/>
                <a:cs typeface="Times New Roman"/>
                <a:sym typeface="Times New Roman"/>
              </a:rPr>
              <a:t> , </a:t>
            </a:r>
            <a:r>
              <a:rPr lang="ru-RU" sz="1100" dirty="0" err="1">
                <a:solidFill>
                  <a:srgbClr val="7030A0"/>
                </a:solidFill>
                <a:latin typeface="Times New Roman"/>
                <a:ea typeface="Times New Roman"/>
                <a:cs typeface="Times New Roman"/>
                <a:sym typeface="Times New Roman"/>
              </a:rPr>
              <a:t>тілдің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грамматикасы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дұрыс</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сақтау</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дағдысын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қалыптастыру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Дидактикалық</a:t>
            </a:r>
            <a:r>
              <a:rPr lang="ru-RU" sz="1100" b="1" dirty="0">
                <a:solidFill>
                  <a:srgbClr val="FF0000"/>
                </a:solidFill>
                <a:latin typeface="Times New Roman"/>
                <a:ea typeface="Times New Roman"/>
                <a:cs typeface="Times New Roman"/>
                <a:sym typeface="Times New Roman"/>
              </a:rPr>
              <a:t> </a:t>
            </a:r>
            <a:r>
              <a:rPr lang="ru-RU" sz="1100" b="1" dirty="0" err="1">
                <a:solidFill>
                  <a:srgbClr val="FF0000"/>
                </a:solidFill>
                <a:latin typeface="Times New Roman"/>
                <a:ea typeface="Times New Roman"/>
                <a:cs typeface="Times New Roman"/>
                <a:sym typeface="Times New Roman"/>
              </a:rPr>
              <a:t>ойын</a:t>
            </a:r>
            <a:r>
              <a:rPr lang="ru-RU" sz="1100" b="1" dirty="0">
                <a:solidFill>
                  <a:srgbClr val="FF0000"/>
                </a:solidFill>
                <a:latin typeface="Times New Roman"/>
                <a:ea typeface="Times New Roman"/>
                <a:cs typeface="Times New Roman"/>
                <a:sym typeface="Times New Roman"/>
              </a:rPr>
              <a:t>:  </a:t>
            </a:r>
            <a:r>
              <a:rPr lang="ru-RU" sz="1100" dirty="0">
                <a:solidFill>
                  <a:srgbClr val="7030A0"/>
                </a:solidFill>
                <a:ea typeface="Calibri"/>
                <a:cs typeface="Calibri"/>
                <a:sym typeface="Calibri"/>
              </a:rPr>
              <a:t>«</a:t>
            </a:r>
            <a:r>
              <a:rPr lang="ru-RU" sz="1100" dirty="0" err="1">
                <a:solidFill>
                  <a:srgbClr val="7030A0"/>
                </a:solidFill>
                <a:latin typeface="Times New Roman"/>
                <a:ea typeface="Times New Roman"/>
                <a:cs typeface="Times New Roman"/>
                <a:sym typeface="Times New Roman"/>
              </a:rPr>
              <a:t>Күзде</a:t>
            </a:r>
            <a:r>
              <a:rPr lang="ru-RU" sz="1100" dirty="0">
                <a:solidFill>
                  <a:srgbClr val="7030A0"/>
                </a:solidFill>
                <a:latin typeface="Times New Roman"/>
                <a:ea typeface="Times New Roman"/>
                <a:cs typeface="Times New Roman"/>
                <a:sym typeface="Times New Roman"/>
              </a:rPr>
              <a:t> не </a:t>
            </a:r>
            <a:r>
              <a:rPr lang="ru-RU" sz="1100" dirty="0" err="1">
                <a:solidFill>
                  <a:srgbClr val="7030A0"/>
                </a:solidFill>
                <a:latin typeface="Times New Roman"/>
                <a:ea typeface="Times New Roman"/>
                <a:cs typeface="Times New Roman"/>
                <a:sym typeface="Times New Roman"/>
              </a:rPr>
              <a:t>киеміз</a:t>
            </a:r>
            <a:r>
              <a:rPr lang="ru-RU" sz="1100" dirty="0">
                <a:solidFill>
                  <a:srgbClr val="7030A0"/>
                </a:solidFill>
                <a:latin typeface="Times New Roman"/>
                <a:ea typeface="Times New Roman"/>
                <a:cs typeface="Times New Roman"/>
                <a:sym typeface="Times New Roman"/>
              </a:rPr>
              <a:t>?</a:t>
            </a:r>
            <a:r>
              <a:rPr lang="ru-RU" sz="1100" dirty="0">
                <a:solidFill>
                  <a:srgbClr val="7030A0"/>
                </a:solidFill>
                <a:ea typeface="Calibri"/>
                <a:cs typeface="Calibri"/>
                <a:sym typeface="Calibri"/>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Мақсаты</a:t>
            </a:r>
            <a:r>
              <a:rPr lang="ru-RU" sz="1100" b="1"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Күз</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мезгіліне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байланысты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адамдардың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киімкию</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үлгісін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көрсете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түсіндіру</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Қимылдық</a:t>
            </a:r>
            <a:r>
              <a:rPr lang="ru-RU" sz="1100" b="1" dirty="0">
                <a:solidFill>
                  <a:srgbClr val="FF0000"/>
                </a:solidFill>
                <a:latin typeface="Times New Roman"/>
                <a:ea typeface="Times New Roman"/>
                <a:cs typeface="Times New Roman"/>
                <a:sym typeface="Times New Roman"/>
              </a:rPr>
              <a:t> </a:t>
            </a:r>
            <a:r>
              <a:rPr lang="ru-RU" sz="1100" b="1" dirty="0" err="1">
                <a:solidFill>
                  <a:srgbClr val="FF0000"/>
                </a:solidFill>
                <a:latin typeface="Times New Roman"/>
                <a:ea typeface="Times New Roman"/>
                <a:cs typeface="Times New Roman"/>
                <a:sym typeface="Times New Roman"/>
              </a:rPr>
              <a:t>ойын</a:t>
            </a:r>
            <a:r>
              <a:rPr lang="ru-RU" sz="1100" b="1" dirty="0">
                <a:solidFill>
                  <a:srgbClr val="FF0000"/>
                </a:solidFill>
                <a:latin typeface="Times New Roman"/>
                <a:ea typeface="Times New Roman"/>
                <a:cs typeface="Times New Roman"/>
                <a:sym typeface="Times New Roman"/>
              </a:rPr>
              <a:t>: </a:t>
            </a:r>
            <a:r>
              <a:rPr lang="ru-RU" sz="1100" dirty="0">
                <a:solidFill>
                  <a:srgbClr val="7030A0"/>
                </a:solidFill>
                <a:ea typeface="Calibri"/>
                <a:cs typeface="Calibri"/>
                <a:sym typeface="Calibri"/>
              </a:rPr>
              <a:t>«</a:t>
            </a:r>
            <a:r>
              <a:rPr lang="ru-RU" sz="1100" dirty="0" err="1">
                <a:solidFill>
                  <a:srgbClr val="7030A0"/>
                </a:solidFill>
                <a:latin typeface="Times New Roman"/>
                <a:ea typeface="Times New Roman"/>
                <a:cs typeface="Times New Roman"/>
                <a:sym typeface="Times New Roman"/>
              </a:rPr>
              <a:t>Аттамақ</a:t>
            </a:r>
            <a:r>
              <a:rPr lang="ru-RU" sz="1100" dirty="0">
                <a:solidFill>
                  <a:srgbClr val="7030A0"/>
                </a:solidFill>
                <a:ea typeface="Calibri"/>
                <a:cs typeface="Calibri"/>
                <a:sym typeface="Calibri"/>
              </a:rPr>
              <a:t>»</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chemeClr val="dk1"/>
              </a:buClr>
              <a:buSzPts val="350"/>
            </a:pPr>
            <a:r>
              <a:rPr lang="ru-RU" sz="1100" dirty="0" err="1">
                <a:solidFill>
                  <a:srgbClr val="FF0000"/>
                </a:solidFill>
                <a:latin typeface="Times New Roman"/>
                <a:ea typeface="Times New Roman"/>
                <a:cs typeface="Times New Roman"/>
                <a:sym typeface="Times New Roman"/>
              </a:rPr>
              <a:t>Мақсаты</a:t>
            </a:r>
            <a:r>
              <a:rPr lang="ru-RU" sz="1100"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Денені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шынықтыру</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шапшаңдыққа</a:t>
            </a:r>
            <a:r>
              <a:rPr lang="ru-RU" sz="1100" dirty="0">
                <a:solidFill>
                  <a:srgbClr val="7030A0"/>
                </a:solidFill>
                <a:latin typeface="Times New Roman"/>
                <a:ea typeface="Times New Roman"/>
                <a:cs typeface="Times New Roman"/>
                <a:sym typeface="Times New Roman"/>
              </a:rPr>
              <a:t> , </a:t>
            </a:r>
            <a:r>
              <a:rPr lang="ru-RU" sz="1100" dirty="0" err="1">
                <a:solidFill>
                  <a:srgbClr val="7030A0"/>
                </a:solidFill>
                <a:latin typeface="Times New Roman"/>
                <a:ea typeface="Times New Roman"/>
                <a:cs typeface="Times New Roman"/>
                <a:sym typeface="Times New Roman"/>
              </a:rPr>
              <a:t>ептілікке</a:t>
            </a:r>
            <a:r>
              <a:rPr lang="ru-RU" sz="1100" dirty="0">
                <a:solidFill>
                  <a:srgbClr val="7030A0"/>
                </a:solidFill>
                <a:latin typeface="Times New Roman"/>
                <a:ea typeface="Times New Roman"/>
                <a:cs typeface="Times New Roman"/>
                <a:sym typeface="Times New Roman"/>
              </a:rPr>
              <a:t> баулу.</a:t>
            </a:r>
            <a:endParaRPr lang="ru-RU" sz="1100" dirty="0">
              <a:solidFill>
                <a:srgbClr val="7030A0"/>
              </a:solidFill>
            </a:endParaRPr>
          </a:p>
          <a:p>
            <a:pPr lvl="0">
              <a:buClr>
                <a:srgbClr val="FF0000"/>
              </a:buClr>
              <a:buSzPts val="350"/>
            </a:pPr>
            <a:r>
              <a:rPr lang="ru-RU" sz="1100" b="1" dirty="0" err="1">
                <a:solidFill>
                  <a:srgbClr val="FF0000"/>
                </a:solidFill>
                <a:latin typeface="Times New Roman"/>
                <a:ea typeface="Times New Roman"/>
                <a:cs typeface="Times New Roman"/>
                <a:sym typeface="Times New Roman"/>
              </a:rPr>
              <a:t>Ойын</a:t>
            </a:r>
            <a:r>
              <a:rPr lang="ru-RU" sz="1100" b="1" dirty="0">
                <a:solidFill>
                  <a:srgbClr val="FF0000"/>
                </a:solidFill>
                <a:latin typeface="Times New Roman"/>
                <a:ea typeface="Times New Roman"/>
                <a:cs typeface="Times New Roman"/>
                <a:sym typeface="Times New Roman"/>
              </a:rPr>
              <a:t> </a:t>
            </a:r>
            <a:r>
              <a:rPr lang="ru-RU" sz="1100" b="1" dirty="0" err="1">
                <a:solidFill>
                  <a:srgbClr val="FF0000"/>
                </a:solidFill>
                <a:latin typeface="Times New Roman"/>
                <a:ea typeface="Times New Roman"/>
                <a:cs typeface="Times New Roman"/>
                <a:sym typeface="Times New Roman"/>
              </a:rPr>
              <a:t>барысы</a:t>
            </a:r>
            <a:r>
              <a:rPr lang="ru-RU" sz="1100" b="1" dirty="0">
                <a:solidFill>
                  <a:srgbClr val="FF000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Бұл</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ойында</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үш</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жіпті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керіп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ұстап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тұрады.Бріншісі-төмен</a:t>
            </a:r>
            <a:r>
              <a:rPr lang="ru-RU" sz="1100" dirty="0">
                <a:solidFill>
                  <a:srgbClr val="7030A0"/>
                </a:solidFill>
                <a:latin typeface="Times New Roman"/>
                <a:ea typeface="Times New Roman"/>
                <a:cs typeface="Times New Roman"/>
                <a:sym typeface="Times New Roman"/>
              </a:rPr>
              <a:t> ,оны </a:t>
            </a:r>
            <a:r>
              <a:rPr lang="ru-RU" sz="1100" dirty="0" err="1">
                <a:solidFill>
                  <a:srgbClr val="7030A0"/>
                </a:solidFill>
                <a:latin typeface="Times New Roman"/>
                <a:ea typeface="Times New Roman"/>
                <a:cs typeface="Times New Roman"/>
                <a:sym typeface="Times New Roman"/>
              </a:rPr>
              <a:t>аттап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өту</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керек</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екінші-биік</a:t>
            </a:r>
            <a:r>
              <a:rPr lang="ru-RU" sz="1100" dirty="0">
                <a:solidFill>
                  <a:srgbClr val="7030A0"/>
                </a:solidFill>
                <a:latin typeface="Times New Roman"/>
                <a:ea typeface="Times New Roman"/>
                <a:cs typeface="Times New Roman"/>
                <a:sym typeface="Times New Roman"/>
              </a:rPr>
              <a:t>, оны </a:t>
            </a:r>
            <a:r>
              <a:rPr lang="ru-RU" sz="1100" dirty="0" err="1">
                <a:solidFill>
                  <a:srgbClr val="7030A0"/>
                </a:solidFill>
                <a:latin typeface="Times New Roman"/>
                <a:ea typeface="Times New Roman"/>
                <a:cs typeface="Times New Roman"/>
                <a:sym typeface="Times New Roman"/>
              </a:rPr>
              <a:t>еңкейіп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үшіншісіінен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тағы</a:t>
            </a:r>
            <a:r>
              <a:rPr lang="ru-RU" sz="1100" dirty="0">
                <a:solidFill>
                  <a:srgbClr val="7030A0"/>
                </a:solidFill>
                <a:latin typeface="Times New Roman"/>
                <a:ea typeface="Times New Roman"/>
                <a:cs typeface="Times New Roman"/>
                <a:sym typeface="Times New Roman"/>
              </a:rPr>
              <a:t> да </a:t>
            </a:r>
            <a:r>
              <a:rPr lang="ru-RU" sz="1100" dirty="0" err="1">
                <a:solidFill>
                  <a:srgbClr val="7030A0"/>
                </a:solidFill>
                <a:latin typeface="Times New Roman"/>
                <a:ea typeface="Times New Roman"/>
                <a:cs typeface="Times New Roman"/>
                <a:sym typeface="Times New Roman"/>
              </a:rPr>
              <a:t>аттап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өту</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керек.Әуелі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ойыншыны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алып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келіп</a:t>
            </a:r>
            <a:r>
              <a:rPr lang="ru-RU" sz="1100" dirty="0">
                <a:solidFill>
                  <a:srgbClr val="7030A0"/>
                </a:solidFill>
                <a:latin typeface="Times New Roman"/>
                <a:ea typeface="Times New Roman"/>
                <a:cs typeface="Times New Roman"/>
                <a:sym typeface="Times New Roman"/>
              </a:rPr>
              <a:t>, осы </a:t>
            </a:r>
            <a:r>
              <a:rPr lang="ru-RU" sz="1100" dirty="0" err="1">
                <a:solidFill>
                  <a:srgbClr val="7030A0"/>
                </a:solidFill>
                <a:latin typeface="Times New Roman"/>
                <a:ea typeface="Times New Roman"/>
                <a:cs typeface="Times New Roman"/>
                <a:sym typeface="Times New Roman"/>
              </a:rPr>
              <a:t>жіптерден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өткізіп</a:t>
            </a:r>
            <a:r>
              <a:rPr lang="ru-RU" sz="1100" dirty="0">
                <a:solidFill>
                  <a:srgbClr val="7030A0"/>
                </a:solidFill>
                <a:latin typeface="Times New Roman"/>
                <a:ea typeface="Times New Roman"/>
                <a:cs typeface="Times New Roman"/>
                <a:sym typeface="Times New Roman"/>
              </a:rPr>
              <a:t> , </a:t>
            </a:r>
            <a:r>
              <a:rPr lang="ru-RU" sz="1100" dirty="0" err="1">
                <a:solidFill>
                  <a:srgbClr val="7030A0"/>
                </a:solidFill>
                <a:latin typeface="Times New Roman"/>
                <a:ea typeface="Times New Roman"/>
                <a:cs typeface="Times New Roman"/>
                <a:sym typeface="Times New Roman"/>
              </a:rPr>
              <a:t>содан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соң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көзін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байлап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бір</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айналдырып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қояберу</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керек.Ойын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басқарушының</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белгісімен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жіпті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керіп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ұстап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тұрған</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адамдар</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жіпті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жинап</a:t>
            </a:r>
            <a:r>
              <a:rPr lang="ru-RU" sz="1100" dirty="0">
                <a:solidFill>
                  <a:srgbClr val="7030A0"/>
                </a:solidFill>
                <a:latin typeface="Times New Roman"/>
                <a:ea typeface="Times New Roman"/>
                <a:cs typeface="Times New Roman"/>
                <a:sym typeface="Times New Roman"/>
              </a:rPr>
              <a:t> , </a:t>
            </a:r>
            <a:r>
              <a:rPr lang="ru-RU" sz="1100" dirty="0" err="1">
                <a:solidFill>
                  <a:srgbClr val="7030A0"/>
                </a:solidFill>
                <a:latin typeface="Times New Roman"/>
                <a:ea typeface="Times New Roman"/>
                <a:cs typeface="Times New Roman"/>
                <a:sym typeface="Times New Roman"/>
              </a:rPr>
              <a:t>алады</a:t>
            </a:r>
            <a:r>
              <a:rPr lang="ru-RU" sz="1100" dirty="0">
                <a:solidFill>
                  <a:srgbClr val="7030A0"/>
                </a:solidFill>
                <a:latin typeface="Times New Roman"/>
                <a:ea typeface="Times New Roman"/>
                <a:cs typeface="Times New Roman"/>
                <a:sym typeface="Times New Roman"/>
              </a:rPr>
              <a:t>, ал </a:t>
            </a:r>
            <a:r>
              <a:rPr lang="ru-RU" sz="1100" dirty="0" err="1">
                <a:solidFill>
                  <a:srgbClr val="7030A0"/>
                </a:solidFill>
                <a:latin typeface="Times New Roman"/>
                <a:ea typeface="Times New Roman"/>
                <a:cs typeface="Times New Roman"/>
                <a:sym typeface="Times New Roman"/>
              </a:rPr>
              <a:t>ойыншы</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өзінше</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әрекеттеніп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аттап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жүреді</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chemeClr val="dk1"/>
              </a:buClr>
              <a:buSzPts val="350"/>
            </a:pPr>
            <a:r>
              <a:rPr lang="ru-RU" sz="1100" dirty="0">
                <a:solidFill>
                  <a:srgbClr val="7030A0"/>
                </a:solidFill>
                <a:latin typeface="Times New Roman"/>
                <a:ea typeface="Times New Roman"/>
                <a:cs typeface="Times New Roman"/>
                <a:sym typeface="Times New Roman"/>
              </a:rPr>
              <a:t>1.Сазбалшықтан </a:t>
            </a:r>
            <a:r>
              <a:rPr lang="ru-RU" sz="1100" dirty="0">
                <a:solidFill>
                  <a:srgbClr val="7030A0"/>
                </a:solidFill>
                <a:ea typeface="Calibri"/>
                <a:cs typeface="Calibri"/>
                <a:sym typeface="Calibri"/>
              </a:rPr>
              <a:t>«</a:t>
            </a:r>
            <a:r>
              <a:rPr lang="ru-RU" sz="1100" dirty="0" err="1">
                <a:solidFill>
                  <a:srgbClr val="7030A0"/>
                </a:solidFill>
                <a:latin typeface="Times New Roman"/>
                <a:ea typeface="Times New Roman"/>
                <a:cs typeface="Times New Roman"/>
                <a:sym typeface="Times New Roman"/>
              </a:rPr>
              <a:t>қала</a:t>
            </a:r>
            <a:r>
              <a:rPr lang="ru-RU" sz="1100" dirty="0">
                <a:solidFill>
                  <a:srgbClr val="7030A0"/>
                </a:solidFill>
                <a:ea typeface="Calibri"/>
                <a:cs typeface="Calibri"/>
                <a:sym typeface="Calibri"/>
              </a:rPr>
              <a:t>»</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құрастырайық</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chemeClr val="dk1"/>
              </a:buClr>
              <a:buSzPts val="350"/>
            </a:pPr>
            <a:r>
              <a:rPr lang="ru-RU" sz="1100" dirty="0">
                <a:solidFill>
                  <a:srgbClr val="7030A0"/>
                </a:solidFill>
                <a:latin typeface="Times New Roman"/>
                <a:ea typeface="Times New Roman"/>
                <a:cs typeface="Times New Roman"/>
                <a:sym typeface="Times New Roman"/>
              </a:rPr>
              <a:t>2. </a:t>
            </a:r>
            <a:r>
              <a:rPr lang="ru-RU" sz="1100" dirty="0">
                <a:solidFill>
                  <a:srgbClr val="7030A0"/>
                </a:solidFill>
                <a:ea typeface="Calibri"/>
                <a:cs typeface="Calibri"/>
                <a:sym typeface="Calibri"/>
              </a:rPr>
              <a:t>«</a:t>
            </a:r>
            <a:r>
              <a:rPr lang="ru-RU" sz="1100" dirty="0" err="1">
                <a:solidFill>
                  <a:srgbClr val="7030A0"/>
                </a:solidFill>
                <a:latin typeface="Times New Roman"/>
                <a:ea typeface="Times New Roman"/>
                <a:cs typeface="Times New Roman"/>
                <a:sym typeface="Times New Roman"/>
              </a:rPr>
              <a:t>Тәтті</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тоқаштар</a:t>
            </a:r>
            <a:r>
              <a:rPr lang="ru-RU" sz="1100" dirty="0">
                <a:solidFill>
                  <a:srgbClr val="7030A0"/>
                </a:solidFill>
                <a:ea typeface="Calibri"/>
                <a:cs typeface="Calibri"/>
                <a:sym typeface="Calibri"/>
              </a:rPr>
              <a:t>»</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пісірейік</a:t>
            </a:r>
            <a:r>
              <a:rPr lang="ru-RU" sz="1100" b="1" dirty="0">
                <a:solidFill>
                  <a:srgbClr val="7030A0"/>
                </a:solidFill>
                <a:latin typeface="Times New Roman"/>
                <a:ea typeface="Times New Roman"/>
                <a:cs typeface="Times New Roman"/>
                <a:sym typeface="Times New Roman"/>
              </a:rPr>
              <a:t>.</a:t>
            </a:r>
            <a:endParaRPr lang="ru-RU" sz="1100" dirty="0">
              <a:solidFill>
                <a:srgbClr val="7030A0"/>
              </a:solidFill>
            </a:endParaRPr>
          </a:p>
          <a:p>
            <a:pPr lvl="0">
              <a:buClr>
                <a:srgbClr val="FF0000"/>
              </a:buClr>
              <a:buSzPts val="350"/>
            </a:pPr>
            <a:r>
              <a:rPr lang="ru-RU" sz="1100" b="1" dirty="0">
                <a:solidFill>
                  <a:srgbClr val="FF0000"/>
                </a:solidFill>
                <a:latin typeface="Times New Roman"/>
                <a:ea typeface="Times New Roman"/>
                <a:cs typeface="Times New Roman"/>
                <a:sym typeface="Times New Roman"/>
              </a:rPr>
              <a:t>Тренинг</a:t>
            </a:r>
            <a:r>
              <a:rPr lang="ru-RU" sz="1100" b="1" dirty="0">
                <a:solidFill>
                  <a:srgbClr val="7030A0"/>
                </a:solidFill>
                <a:latin typeface="Times New Roman"/>
                <a:ea typeface="Times New Roman"/>
                <a:cs typeface="Times New Roman"/>
                <a:sym typeface="Times New Roman"/>
              </a:rPr>
              <a:t>: </a:t>
            </a:r>
            <a:r>
              <a:rPr lang="ru-RU" sz="1100" dirty="0">
                <a:solidFill>
                  <a:srgbClr val="7030A0"/>
                </a:solidFill>
                <a:ea typeface="Calibri"/>
                <a:cs typeface="Calibri"/>
                <a:sym typeface="Calibri"/>
              </a:rPr>
              <a:t>«</a:t>
            </a:r>
            <a:r>
              <a:rPr lang="ru-RU" sz="1100" dirty="0" err="1">
                <a:solidFill>
                  <a:srgbClr val="7030A0"/>
                </a:solidFill>
                <a:latin typeface="Times New Roman"/>
                <a:ea typeface="Times New Roman"/>
                <a:cs typeface="Times New Roman"/>
                <a:sym typeface="Times New Roman"/>
              </a:rPr>
              <a:t>Тырналар</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болып</a:t>
            </a:r>
            <a:r>
              <a:rPr lang="ru-RU" sz="1100" dirty="0">
                <a:solidFill>
                  <a:srgbClr val="7030A0"/>
                </a:solidFill>
                <a:latin typeface="Times New Roman"/>
                <a:ea typeface="Times New Roman"/>
                <a:cs typeface="Times New Roman"/>
                <a:sym typeface="Times New Roman"/>
              </a:rPr>
              <a:t> </a:t>
            </a:r>
            <a:r>
              <a:rPr lang="ru-RU" sz="1100" dirty="0" err="1">
                <a:solidFill>
                  <a:srgbClr val="7030A0"/>
                </a:solidFill>
                <a:latin typeface="Times New Roman"/>
                <a:ea typeface="Times New Roman"/>
                <a:cs typeface="Times New Roman"/>
                <a:sym typeface="Times New Roman"/>
              </a:rPr>
              <a:t>ұшайық</a:t>
            </a:r>
            <a:r>
              <a:rPr lang="ru-RU" sz="1100" dirty="0">
                <a:solidFill>
                  <a:srgbClr val="7030A0"/>
                </a:solidFill>
                <a:ea typeface="Calibri"/>
                <a:cs typeface="Calibri"/>
                <a:sym typeface="Calibri"/>
              </a:rPr>
              <a:t>»</a:t>
            </a:r>
            <a:r>
              <a:rPr lang="ru-RU" sz="1100" dirty="0">
                <a:solidFill>
                  <a:srgbClr val="7030A0"/>
                </a:solidFill>
                <a:latin typeface="Times New Roman"/>
                <a:ea typeface="Times New Roman"/>
                <a:cs typeface="Times New Roman"/>
                <a:sym typeface="Times New Roman"/>
              </a:rPr>
              <a:t>.</a:t>
            </a:r>
            <a:endParaRPr lang="ru-RU" sz="1100" dirty="0">
              <a:solidFill>
                <a:srgbClr val="7030A0"/>
              </a:solidFill>
            </a:endParaRPr>
          </a:p>
        </p:txBody>
      </p:sp>
      <p:sp>
        <p:nvSpPr>
          <p:cNvPr id="7" name="Rectangle 1"/>
          <p:cNvSpPr>
            <a:spLocks noChangeArrowheads="1"/>
          </p:cNvSpPr>
          <p:nvPr/>
        </p:nvSpPr>
        <p:spPr bwMode="auto">
          <a:xfrm>
            <a:off x="756295" y="5562724"/>
            <a:ext cx="633670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 кешен</a:t>
            </a:r>
            <a:endParaRPr kumimoji="0" lang="kk-KZ"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Бақылау</a:t>
            </a: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11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Желді бақылау.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Желдің түрлерімен таныстыру;салқын жел, жылы жел, ұйытқып   соққан жел.Желдің күштілігі ауа-райының салқындығын үдететіндігін түсіндіру</a:t>
            </a:r>
            <a:r>
              <a:rPr kumimoji="0" lang="kk-KZ" sz="11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Еңбек</a:t>
            </a:r>
            <a:r>
              <a:rPr kumimoji="0" lang="kk-KZ" sz="11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Әдемі гүлдер</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Гүлзардағы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гүлдерді суару.Өсімдіктерге қамқор болу, аялау, күту.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Жеке жұмыс</a:t>
            </a:r>
            <a:r>
              <a:rPr kumimoji="0" lang="kk-KZ" sz="11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Тақпақ.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Балаларға</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 туралы өлең жаттату арқылы тілдегі дауыс ырғағының мәнерлілігін сезіне білуге мүмкіндік туғызу.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 улейді у-у-у.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Құйын келіп билейді зу-зу-зу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Қатты-қатты жел соқтыгу-гу-гу,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Жапырақтар қол соқты ду-ду-ду.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Қимылдық ойын</a:t>
            </a:r>
            <a:r>
              <a:rPr kumimoji="0" lang="kk-KZ" sz="11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Айгөлек-ау, айгөлек</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Мақсаты</a:t>
            </a: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Қандай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жағдайда әр нәрсенің қажеттілігін білу мақсатында ойнату.Шапшаңдыққа баулу.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Қимылдық ойын: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Орамал  тастау</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Ойын барысы</a:t>
            </a: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Орамал </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тастау ойыны қатысушылар араласа шеңбер құрып отырады.Ойын бастаушының қолындағы орамал шиыршықталған,ұруға ыңғайлы болады.Ойнаушылар ән немесе  әңгіме айтып отырғанда  бастаушы оларды сырттарынан айналып, біреуді белгілеп, оның артына қолындағы орамалды тастап кетеді.Егер қайта айналып келгенде әлгі адам өзінің  сырт жағында қалған орамалды байқамаса, басқаоушы оны орамалмен ұрғылайды.Ал, егер отырған адам  өзінің сыртына орамал түскенін байқаса , бастаушыны қууға тиіс.Ойыншыдан қашып жүрген бастаушы босап қалғанорынға келіп отырады.</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Дербес ойындар:</a:t>
            </a:r>
            <a:endParaRPr kumimoji="0" lang="ru-RU"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1.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Желмен жарысайық</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2.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Менің әдемі үйім</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(құрастыру)</a:t>
            </a:r>
            <a:endParaRPr kumimoji="0" lang="ru-RU" sz="11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Тренинг: </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Қолшатыр астында</a:t>
            </a:r>
            <a:r>
              <a:rPr kumimoji="0" lang="kk-KZ" sz="1100" b="0" i="0" u="none" strike="noStrike" cap="none" normalizeH="0" baseline="0" dirty="0" smtClean="0">
                <a:ln>
                  <a:noFill/>
                </a:ln>
                <a:solidFill>
                  <a:srgbClr val="7030A0"/>
                </a:solidFill>
                <a:effectLst/>
                <a:latin typeface="Calibri"/>
                <a:ea typeface="Calibri" pitchFamily="34" charset="0"/>
                <a:cs typeface="Times New Roman" pitchFamily="18" charset="0"/>
              </a:rPr>
              <a:t>»</a:t>
            </a:r>
            <a:r>
              <a:rPr kumimoji="0" lang="kk-KZ" sz="11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.с</a:t>
            </a:r>
            <a:endParaRPr kumimoji="0" lang="kk-KZ" sz="1100" b="0" i="0" u="none" strike="noStrike" cap="none" normalizeH="0" baseline="0" dirty="0" smtClean="0">
              <a:ln>
                <a:noFill/>
              </a:ln>
              <a:solidFill>
                <a:srgbClr val="7030A0"/>
              </a:solidFill>
              <a:effectLst/>
              <a:latin typeface="Arial" pitchFamily="34" charset="0"/>
              <a:cs typeface="Arial" pitchFamily="34" charset="0"/>
            </a:endParaRPr>
          </a:p>
        </p:txBody>
      </p:sp>
    </p:spTree>
    <p:extLst>
      <p:ext uri="{BB962C8B-B14F-4D97-AF65-F5344CB8AC3E}">
        <p14:creationId xmlns:p14="http://schemas.microsoft.com/office/powerpoint/2010/main" val="2263130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6295" y="450156"/>
            <a:ext cx="6021796" cy="3970318"/>
          </a:xfrm>
          <a:prstGeom prst="rect">
            <a:avLst/>
          </a:prstGeom>
        </p:spPr>
        <p:txBody>
          <a:bodyPr wrap="square">
            <a:spAutoFit/>
          </a:bodyPr>
          <a:lstStyle/>
          <a:p>
            <a:pPr algn="ctr" fontAlgn="base">
              <a:spcBef>
                <a:spcPct val="0"/>
              </a:spcBef>
              <a:spcAft>
                <a:spcPct val="0"/>
              </a:spcAft>
            </a:pPr>
            <a:r>
              <a:rPr lang="kk-KZ" sz="1600" b="1" dirty="0">
                <a:solidFill>
                  <a:srgbClr val="FF0000"/>
                </a:solidFill>
                <a:latin typeface="Times New Roman" pitchFamily="18" charset="0"/>
                <a:ea typeface="Calibri" pitchFamily="34" charset="0"/>
                <a:cs typeface="Times New Roman" pitchFamily="18" charset="0"/>
              </a:rPr>
              <a:t>5 </a:t>
            </a:r>
            <a:r>
              <a:rPr lang="kk-KZ" sz="1600" b="1" dirty="0" smtClean="0">
                <a:solidFill>
                  <a:srgbClr val="FF0000"/>
                </a:solidFill>
                <a:latin typeface="Times New Roman" pitchFamily="18" charset="0"/>
                <a:ea typeface="Calibri" pitchFamily="34" charset="0"/>
                <a:cs typeface="Times New Roman" pitchFamily="18" charset="0"/>
              </a:rPr>
              <a:t>кешен</a:t>
            </a:r>
          </a:p>
          <a:p>
            <a:pPr algn="ctr" fontAlgn="base">
              <a:spcBef>
                <a:spcPct val="0"/>
              </a:spcBef>
              <a:spcAft>
                <a:spcPct val="0"/>
              </a:spcAft>
            </a:pPr>
            <a:endParaRPr lang="ru-RU" sz="16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 Мақсаты: </a:t>
            </a:r>
            <a:r>
              <a:rPr lang="kk-KZ" sz="1100" dirty="0">
                <a:solidFill>
                  <a:srgbClr val="7030A0"/>
                </a:solidFill>
                <a:latin typeface="Times New Roman" pitchFamily="18" charset="0"/>
                <a:ea typeface="Calibri" pitchFamily="34" charset="0"/>
                <a:cs typeface="Times New Roman" pitchFamily="18" charset="0"/>
              </a:rPr>
              <a:t>Көшедегі машиналардың жүрісін бақылау.Олардың түрлерімен таныстыру.Машина адам үшін , уақытын үнемдейтіндігімен түсіндіру.Машинаға қарсы жүгірмеу, көше тәртібін құрыс сақтап жүруге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Ағаш түптерін қопсыту, су құю.</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Табиғатты аялай білуге, өсімдіктерге қамқор болуға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b="1" dirty="0">
                <a:solidFill>
                  <a:srgbClr val="7030A0"/>
                </a:solidFill>
                <a:latin typeface="Times New Roman" pitchFamily="18" charset="0"/>
                <a:ea typeface="Calibri" pitchFamily="34" charset="0"/>
                <a:cs typeface="Times New Roman" pitchFamily="18" charset="0"/>
              </a:rPr>
              <a:t>:</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Алтын күз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тақырыбына сурет бойынша әңгімелесу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Балаларды сурет бойынша  әңгіме құрауға дағдыландыру; тілдің грамматикалық құралуын одан әрі дамыту және сөздік қоыр молайту.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Ақ қояным</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Балаларға әртүрлі қимылдар жасату арқылы денелерін ширату, көңілдерін көтеру</a:t>
            </a:r>
            <a:r>
              <a:rPr lang="kk-KZ" sz="1100" dirty="0">
                <a:latin typeface="Times New Roman" pitchFamily="18" charset="0"/>
                <a:ea typeface="Calibri" pitchFamily="34" charset="0"/>
                <a:cs typeface="Times New Roman" pitchFamily="18" charset="0"/>
              </a:rPr>
              <a:t>.</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b="1"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Ұшты-ұшты</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Осы кезде  ұшты-ұшты қазан ұшты, ұшты-ұшты  қабан ұшты</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дейді. Осы  кезде ұшпайтын нәресеге қолын көтерген кісі айыпты болып есептеледі.Үшатын  және ұшпайтын  нәрселер жұртты жаңылту  мақсатында  әдейі арба- қарға,үйрек-бүйрек, кептер- кепсер, көже- шөже, іркіт- бүркіт болып   айтылады.Есек ұшты, есік үшты, етік үшты, бесік  ұшты  деп ұзақ айтылып келіп, шөмеле ұшты, бөдене ұшты деп жаңылыстыруға болады.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Тәтті тоқаштар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пісірейік</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Мені қуып жет</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Шаңырақ</a:t>
            </a:r>
            <a:r>
              <a:rPr lang="kk-KZ" sz="1100" dirty="0">
                <a:solidFill>
                  <a:srgbClr val="7030A0"/>
                </a:solidFill>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
        <p:nvSpPr>
          <p:cNvPr id="3" name="Прямоугольник 2"/>
          <p:cNvSpPr/>
          <p:nvPr/>
        </p:nvSpPr>
        <p:spPr>
          <a:xfrm>
            <a:off x="684076" y="5749600"/>
            <a:ext cx="6408923" cy="4370427"/>
          </a:xfrm>
          <a:prstGeom prst="rect">
            <a:avLst/>
          </a:prstGeom>
        </p:spPr>
        <p:txBody>
          <a:bodyPr wrap="square">
            <a:spAutoFit/>
          </a:bodyPr>
          <a:lstStyle/>
          <a:p>
            <a:pPr lvl="0" algn="ctr" fontAlgn="base">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 </a:t>
            </a:r>
            <a:r>
              <a:rPr lang="kk-KZ" sz="1600" b="1" dirty="0">
                <a:solidFill>
                  <a:srgbClr val="FF0000"/>
                </a:solidFill>
                <a:latin typeface="Times New Roman" pitchFamily="18" charset="0"/>
                <a:ea typeface="Calibri" pitchFamily="34" charset="0"/>
                <a:cs typeface="Times New Roman" pitchFamily="18" charset="0"/>
              </a:rPr>
              <a:t>6 кешен</a:t>
            </a:r>
            <a:endParaRPr lang="ru-RU" sz="16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 </a:t>
            </a:r>
            <a:r>
              <a:rPr lang="kk-KZ" sz="1100" dirty="0">
                <a:solidFill>
                  <a:srgbClr val="7030A0"/>
                </a:solidFill>
                <a:latin typeface="Times New Roman" pitchFamily="18" charset="0"/>
                <a:ea typeface="Calibri" pitchFamily="34" charset="0"/>
                <a:cs typeface="Times New Roman" pitchFamily="18" charset="0"/>
              </a:rPr>
              <a:t>Құстардың қысқы тіршілігін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Құстардың күзгі тіршілігін қадағалай отырып, кейбіреуінің жылы жаққаұшып кететіндігі, ал кейбіреуінің қыстап  қалатындығы туралы түсінік беру</a:t>
            </a:r>
            <a:r>
              <a:rPr lang="kk-KZ" sz="1100" b="1"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Біздің ойыншықтар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Ойыншықтарын ұқыптап таза ұстауға, мұқияттылыққа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Тақпақ: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Құстар қайтып барады</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Балаларға тақпақ жаттату арқылы сөздік қорларын молайту, дыбыстарды дұрыс айта білуге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Қазан  толы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Дәулет  қорын қалады.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Заңғар көкке жол сызып,</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Құстар қайтып барады.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b="1" dirty="0">
                <a:solidFill>
                  <a:srgbClr val="7030A0"/>
                </a:solidFill>
                <a:ea typeface="Calibri" pitchFamily="34" charset="0"/>
                <a:cs typeface="Times New Roman" pitchFamily="18" charset="0"/>
              </a:rPr>
              <a:t>«</a:t>
            </a:r>
            <a:r>
              <a:rPr lang="kk-KZ" sz="1100" b="1" dirty="0">
                <a:solidFill>
                  <a:srgbClr val="7030A0"/>
                </a:solidFill>
                <a:latin typeface="Times New Roman" pitchFamily="18" charset="0"/>
                <a:ea typeface="Calibri" pitchFamily="34" charset="0"/>
                <a:cs typeface="Times New Roman" pitchFamily="18" charset="0"/>
              </a:rPr>
              <a:t>Жүзік салу</a:t>
            </a:r>
            <a:r>
              <a:rPr lang="kk-KZ" sz="1100" b="1"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Зейін қойып тыңдауға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Сымсыз телефон</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 сап  түзеп тұрады.Ойын басқарушы бірінші тұрған адамға  құлағына сыбырлап, сөз немесе сөйлем айтады, ол келесі көршісіне сыбырлап естіген сөзін жеткізеді, солай соңғы адамға  дейін жалғасады.Ал енді  ойын басқарушы соңғы адамнан бастап әлгі айтылған сөзді сұрайды.Бастапқы айтқан сөзі кейде өзгеріп кетуі мүмкін, соны қате естіп өзгерткен адам айып  өтейді.Айып  түрлері: Ән салу, би билеу т.б</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1.Тығылыспақ</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2. Әткеншек тебу.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Құс болып ұшайық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p>
        </p:txBody>
      </p:sp>
    </p:spTree>
    <p:extLst>
      <p:ext uri="{BB962C8B-B14F-4D97-AF65-F5344CB8AC3E}">
        <p14:creationId xmlns:p14="http://schemas.microsoft.com/office/powerpoint/2010/main" val="135944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8263" y="234132"/>
            <a:ext cx="6696744" cy="4832092"/>
          </a:xfrm>
          <a:prstGeom prst="rect">
            <a:avLst/>
          </a:prstGeom>
        </p:spPr>
        <p:txBody>
          <a:bodyPr wrap="square">
            <a:spAutoFit/>
          </a:bodyPr>
          <a:lstStyle/>
          <a:p>
            <a:pPr lvl="0" algn="ctr">
              <a:buClr>
                <a:srgbClr val="FF0000"/>
              </a:buClr>
              <a:buSzPts val="2000"/>
            </a:pPr>
            <a:r>
              <a:rPr lang="kk-KZ" sz="1600" b="1" dirty="0">
                <a:solidFill>
                  <a:srgbClr val="FF0000"/>
                </a:solidFill>
                <a:latin typeface="Times New Roman"/>
                <a:ea typeface="Arial"/>
                <a:cs typeface="Times New Roman"/>
                <a:sym typeface="Times New Roman"/>
              </a:rPr>
              <a:t>7 кешен</a:t>
            </a:r>
            <a:endParaRPr lang="kk-KZ" sz="1600" dirty="0">
              <a:solidFill>
                <a:schemeClr val="dk1"/>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Бақылау:  </a:t>
            </a:r>
            <a:r>
              <a:rPr lang="kk-KZ" sz="1050" dirty="0">
                <a:solidFill>
                  <a:srgbClr val="7030A0"/>
                </a:solidFill>
                <a:latin typeface="Times New Roman"/>
                <a:ea typeface="Times New Roman"/>
                <a:cs typeface="Times New Roman"/>
                <a:sym typeface="Times New Roman"/>
              </a:rPr>
              <a:t>Ауа-райын  бақылау.</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Мақсаты: </a:t>
            </a:r>
            <a:r>
              <a:rPr lang="kk-KZ" sz="1050" dirty="0">
                <a:solidFill>
                  <a:srgbClr val="7030A0"/>
                </a:solidFill>
                <a:latin typeface="Times New Roman"/>
                <a:ea typeface="Times New Roman"/>
                <a:cs typeface="Times New Roman"/>
                <a:sym typeface="Times New Roman"/>
              </a:rPr>
              <a:t>Ауа-райын  бақылай отырып, күз мезгілінің өзіне тән ерекшеліктерін көрсете сипаттау.</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Еңбек</a:t>
            </a:r>
            <a:r>
              <a:rPr lang="kk-KZ" sz="1050" b="1" dirty="0">
                <a:solidFill>
                  <a:srgbClr val="7030A0"/>
                </a:solidFill>
                <a:latin typeface="Times New Roman"/>
                <a:ea typeface="Times New Roman"/>
                <a:cs typeface="Times New Roman"/>
                <a:sym typeface="Times New Roman"/>
              </a:rPr>
              <a:t>: </a:t>
            </a:r>
            <a:r>
              <a:rPr lang="kk-KZ" sz="1050" b="1"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Таза алаң</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Мақсаты:</a:t>
            </a:r>
            <a:r>
              <a:rPr lang="kk-KZ" sz="1050" dirty="0">
                <a:solidFill>
                  <a:srgbClr val="FF0000"/>
                </a:solidFill>
                <a:latin typeface="Times New Roman"/>
                <a:ea typeface="Times New Roman"/>
                <a:cs typeface="Times New Roman"/>
                <a:sym typeface="Times New Roman"/>
              </a:rPr>
              <a:t> </a:t>
            </a:r>
            <a:r>
              <a:rPr lang="kk-KZ" sz="1050" dirty="0">
                <a:solidFill>
                  <a:srgbClr val="7030A0"/>
                </a:solidFill>
                <a:latin typeface="Times New Roman"/>
                <a:ea typeface="Times New Roman"/>
                <a:cs typeface="Times New Roman"/>
                <a:sym typeface="Times New Roman"/>
              </a:rPr>
              <a:t>Аула сыпырушыға көмектесу.Тазалыққа, кішіпейілдікке үйрету.Үлкендердің еңбегін қадірлей білуге тәрбиелеу.</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Жеке жұмыс: </a:t>
            </a:r>
            <a:r>
              <a:rPr lang="kk-KZ" sz="1050" dirty="0">
                <a:solidFill>
                  <a:srgbClr val="7030A0"/>
                </a:solidFill>
                <a:latin typeface="Times New Roman"/>
                <a:ea typeface="Times New Roman"/>
                <a:cs typeface="Times New Roman"/>
                <a:sym typeface="Times New Roman"/>
              </a:rPr>
              <a:t>Е.Өтетілеуов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Күшік</a:t>
            </a:r>
            <a:r>
              <a:rPr lang="kk-KZ" sz="1050" b="1" dirty="0">
                <a:solidFill>
                  <a:srgbClr val="7030A0"/>
                </a:solidFill>
                <a:ea typeface="Calibri"/>
                <a:cs typeface="Calibri"/>
                <a:sym typeface="Calibri"/>
              </a:rPr>
              <a:t>»</a:t>
            </a:r>
            <a:r>
              <a:rPr lang="kk-KZ" sz="1050" b="1"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Мақсаты:</a:t>
            </a:r>
            <a:r>
              <a:rPr lang="kk-KZ" sz="1050" dirty="0">
                <a:solidFill>
                  <a:srgbClr val="FF0000"/>
                </a:solidFill>
                <a:latin typeface="Times New Roman"/>
                <a:ea typeface="Times New Roman"/>
                <a:cs typeface="Times New Roman"/>
                <a:sym typeface="Times New Roman"/>
              </a:rPr>
              <a:t> </a:t>
            </a:r>
            <a:r>
              <a:rPr lang="kk-KZ" sz="1050" dirty="0">
                <a:solidFill>
                  <a:srgbClr val="7030A0"/>
                </a:solidFill>
                <a:latin typeface="Times New Roman"/>
                <a:ea typeface="Times New Roman"/>
                <a:cs typeface="Times New Roman"/>
                <a:sym typeface="Times New Roman"/>
              </a:rPr>
              <a:t>Ү дыбысының айтылуына жаттықтыру.Тақпақты мәнерлеп айтуға </a:t>
            </a:r>
            <a:r>
              <a:rPr lang="kk-KZ" sz="1050" dirty="0" smtClean="0">
                <a:solidFill>
                  <a:srgbClr val="7030A0"/>
                </a:solidFill>
                <a:latin typeface="Times New Roman"/>
                <a:ea typeface="Times New Roman"/>
                <a:cs typeface="Times New Roman"/>
                <a:sym typeface="Times New Roman"/>
              </a:rPr>
              <a:t>үйрету.</a:t>
            </a:r>
            <a:endParaRPr lang="kk-KZ" sz="1050" dirty="0" smtClean="0">
              <a:solidFill>
                <a:srgbClr val="7030A0"/>
              </a:solidFill>
              <a:latin typeface="Arial"/>
              <a:ea typeface="Times New Roman"/>
              <a:cs typeface="Arial"/>
              <a:sym typeface="Arial"/>
            </a:endParaRPr>
          </a:p>
          <a:p>
            <a:pPr lvl="0" algn="just">
              <a:buClr>
                <a:srgbClr val="FF0000"/>
              </a:buClr>
              <a:buSzPts val="1400"/>
            </a:pPr>
            <a:r>
              <a:rPr lang="kk-KZ" sz="1050" dirty="0">
                <a:solidFill>
                  <a:srgbClr val="7030A0"/>
                </a:solidFill>
                <a:latin typeface="Arial"/>
                <a:ea typeface="Times New Roman"/>
                <a:cs typeface="Arial"/>
                <a:sym typeface="Arial"/>
              </a:rPr>
              <a:t>	</a:t>
            </a:r>
            <a:r>
              <a:rPr lang="kk-KZ" sz="1050" dirty="0" smtClean="0">
                <a:solidFill>
                  <a:srgbClr val="7030A0"/>
                </a:solidFill>
                <a:latin typeface="Arial"/>
                <a:ea typeface="Times New Roman"/>
                <a:cs typeface="Arial"/>
                <a:sym typeface="Arial"/>
              </a:rPr>
              <a:t>	</a:t>
            </a:r>
            <a:r>
              <a:rPr lang="kk-KZ" sz="1050" dirty="0" smtClean="0">
                <a:solidFill>
                  <a:srgbClr val="7030A0"/>
                </a:solidFill>
                <a:latin typeface="Times New Roman"/>
                <a:ea typeface="Times New Roman"/>
                <a:cs typeface="Times New Roman"/>
                <a:sym typeface="Times New Roman"/>
              </a:rPr>
              <a:t>Е.Өтетілеуов</a:t>
            </a:r>
            <a:r>
              <a:rPr lang="kk-KZ" sz="1050" dirty="0">
                <a:solidFill>
                  <a:srgbClr val="7030A0"/>
                </a:solidFill>
                <a:latin typeface="Times New Roman"/>
                <a:ea typeface="Times New Roman"/>
                <a:cs typeface="Times New Roman"/>
                <a:sym typeface="Times New Roman"/>
              </a:rPr>
              <a:t>.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Күшік</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2" algn="just">
              <a:buClr>
                <a:schemeClr val="dk1"/>
              </a:buClr>
              <a:buSzPts val="1400"/>
            </a:pPr>
            <a:r>
              <a:rPr lang="kk-KZ" sz="1050" dirty="0">
                <a:solidFill>
                  <a:srgbClr val="7030A0"/>
                </a:solidFill>
                <a:latin typeface="Times New Roman"/>
                <a:ea typeface="Times New Roman"/>
                <a:cs typeface="Times New Roman"/>
                <a:sym typeface="Times New Roman"/>
              </a:rPr>
              <a:t>Үреді  </a:t>
            </a:r>
            <a:r>
              <a:rPr lang="kk-KZ" sz="1050" dirty="0" smtClean="0">
                <a:solidFill>
                  <a:srgbClr val="7030A0"/>
                </a:solidFill>
                <a:latin typeface="Times New Roman"/>
                <a:ea typeface="Times New Roman"/>
                <a:cs typeface="Times New Roman"/>
                <a:sym typeface="Times New Roman"/>
              </a:rPr>
              <a:t>үйшікте 	Біреуі  </a:t>
            </a:r>
            <a:r>
              <a:rPr lang="kk-KZ" sz="1050" dirty="0">
                <a:solidFill>
                  <a:srgbClr val="7030A0"/>
                </a:solidFill>
                <a:latin typeface="Times New Roman"/>
                <a:ea typeface="Times New Roman"/>
                <a:cs typeface="Times New Roman"/>
                <a:sym typeface="Times New Roman"/>
              </a:rPr>
              <a:t>қардай ақ</a:t>
            </a:r>
            <a:r>
              <a:rPr lang="kk-KZ" sz="1050" dirty="0" smtClean="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2" algn="just">
              <a:buClr>
                <a:schemeClr val="dk1"/>
              </a:buClr>
              <a:buSzPts val="1400"/>
            </a:pPr>
            <a:r>
              <a:rPr lang="kk-KZ" sz="1050" dirty="0">
                <a:solidFill>
                  <a:srgbClr val="7030A0"/>
                </a:solidFill>
                <a:latin typeface="Times New Roman"/>
                <a:ea typeface="Times New Roman"/>
                <a:cs typeface="Times New Roman"/>
                <a:sym typeface="Times New Roman"/>
              </a:rPr>
              <a:t>Аулада </a:t>
            </a:r>
            <a:r>
              <a:rPr lang="kk-KZ" sz="1050" dirty="0" smtClean="0">
                <a:solidFill>
                  <a:srgbClr val="7030A0"/>
                </a:solidFill>
                <a:latin typeface="Times New Roman"/>
                <a:ea typeface="Times New Roman"/>
                <a:cs typeface="Times New Roman"/>
                <a:sym typeface="Times New Roman"/>
              </a:rPr>
              <a:t>күшіктер	Біреуі </a:t>
            </a:r>
            <a:r>
              <a:rPr lang="kk-KZ" sz="1050" dirty="0">
                <a:solidFill>
                  <a:srgbClr val="7030A0"/>
                </a:solidFill>
                <a:latin typeface="Times New Roman"/>
                <a:ea typeface="Times New Roman"/>
                <a:cs typeface="Times New Roman"/>
                <a:sym typeface="Times New Roman"/>
              </a:rPr>
              <a:t>сұр </a:t>
            </a:r>
            <a:r>
              <a:rPr lang="kk-KZ" sz="1050" dirty="0" smtClean="0">
                <a:solidFill>
                  <a:srgbClr val="7030A0"/>
                </a:solidFill>
                <a:latin typeface="Times New Roman"/>
                <a:ea typeface="Times New Roman"/>
                <a:cs typeface="Times New Roman"/>
                <a:sym typeface="Times New Roman"/>
              </a:rPr>
              <a:t>жолақ</a:t>
            </a:r>
            <a:endParaRPr lang="kk-KZ" sz="1050" dirty="0">
              <a:solidFill>
                <a:srgbClr val="7030A0"/>
              </a:solidFill>
              <a:latin typeface="Arial"/>
              <a:ea typeface="Arial"/>
              <a:cs typeface="Arial"/>
              <a:sym typeface="Arial"/>
            </a:endParaRPr>
          </a:p>
          <a:p>
            <a:pPr lvl="2" algn="just">
              <a:buClr>
                <a:schemeClr val="dk1"/>
              </a:buClr>
              <a:buSzPts val="1400"/>
            </a:pPr>
            <a:r>
              <a:rPr lang="kk-KZ" sz="1050" dirty="0">
                <a:solidFill>
                  <a:srgbClr val="7030A0"/>
                </a:solidFill>
                <a:latin typeface="Times New Roman"/>
                <a:ea typeface="Times New Roman"/>
                <a:cs typeface="Times New Roman"/>
                <a:sym typeface="Times New Roman"/>
              </a:rPr>
              <a:t>Біреуі оның қап-қара</a:t>
            </a:r>
            <a:r>
              <a:rPr lang="kk-KZ" sz="1050" dirty="0" smtClean="0">
                <a:solidFill>
                  <a:srgbClr val="7030A0"/>
                </a:solidFill>
                <a:latin typeface="Times New Roman"/>
                <a:ea typeface="Times New Roman"/>
                <a:cs typeface="Times New Roman"/>
                <a:sym typeface="Times New Roman"/>
              </a:rPr>
              <a:t>,</a:t>
            </a:r>
            <a:r>
              <a:rPr lang="kk-KZ" sz="1050" dirty="0">
                <a:solidFill>
                  <a:srgbClr val="7030A0"/>
                </a:solidFill>
                <a:latin typeface="Times New Roman"/>
                <a:ea typeface="Times New Roman"/>
                <a:cs typeface="Times New Roman"/>
                <a:sym typeface="Times New Roman"/>
              </a:rPr>
              <a:t> </a:t>
            </a:r>
            <a:r>
              <a:rPr lang="kk-KZ" sz="1050" dirty="0" smtClean="0">
                <a:solidFill>
                  <a:srgbClr val="7030A0"/>
                </a:solidFill>
                <a:latin typeface="Times New Roman"/>
                <a:ea typeface="Times New Roman"/>
                <a:cs typeface="Times New Roman"/>
                <a:sym typeface="Times New Roman"/>
              </a:rPr>
              <a:t>	Бәрібір</a:t>
            </a:r>
            <a:r>
              <a:rPr lang="kk-KZ" sz="1050" dirty="0">
                <a:solidFill>
                  <a:srgbClr val="7030A0"/>
                </a:solidFill>
                <a:latin typeface="Times New Roman"/>
                <a:ea typeface="Times New Roman"/>
                <a:cs typeface="Times New Roman"/>
                <a:sym typeface="Times New Roman"/>
              </a:rPr>
              <a:t>, бәрінің жұмысы біреу-ақ</a:t>
            </a:r>
            <a:r>
              <a:rPr lang="kk-KZ" sz="1050" dirty="0" smtClean="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2" algn="just">
              <a:buClr>
                <a:schemeClr val="dk1"/>
              </a:buClr>
              <a:buSzPts val="1400"/>
            </a:pPr>
            <a:r>
              <a:rPr lang="kk-KZ" sz="1050" dirty="0">
                <a:solidFill>
                  <a:srgbClr val="7030A0"/>
                </a:solidFill>
                <a:latin typeface="Times New Roman"/>
                <a:ea typeface="Times New Roman"/>
                <a:cs typeface="Times New Roman"/>
                <a:sym typeface="Times New Roman"/>
              </a:rPr>
              <a:t>Біреуі сары </a:t>
            </a:r>
            <a:r>
              <a:rPr lang="kk-KZ" sz="1050" dirty="0" smtClean="0">
                <a:solidFill>
                  <a:srgbClr val="7030A0"/>
                </a:solidFill>
                <a:latin typeface="Times New Roman"/>
                <a:ea typeface="Times New Roman"/>
                <a:cs typeface="Times New Roman"/>
                <a:sym typeface="Times New Roman"/>
              </a:rPr>
              <a:t>ала		Үреді </a:t>
            </a:r>
            <a:r>
              <a:rPr lang="kk-KZ" sz="1050" dirty="0">
                <a:solidFill>
                  <a:srgbClr val="7030A0"/>
                </a:solidFill>
                <a:latin typeface="Times New Roman"/>
                <a:ea typeface="Times New Roman"/>
                <a:cs typeface="Times New Roman"/>
                <a:sym typeface="Times New Roman"/>
              </a:rPr>
              <a:t>абалап</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smtClean="0">
                <a:solidFill>
                  <a:srgbClr val="FF0000"/>
                </a:solidFill>
                <a:latin typeface="Times New Roman"/>
                <a:ea typeface="Times New Roman"/>
                <a:cs typeface="Times New Roman"/>
                <a:sym typeface="Times New Roman"/>
              </a:rPr>
              <a:t>Ойын</a:t>
            </a:r>
            <a:r>
              <a:rPr lang="kk-KZ" sz="1050" b="1" dirty="0">
                <a:solidFill>
                  <a:srgbClr val="FF0000"/>
                </a:solidFill>
                <a:latin typeface="Times New Roman"/>
                <a:ea typeface="Times New Roman"/>
                <a:cs typeface="Times New Roman"/>
                <a:sym typeface="Times New Roman"/>
              </a:rPr>
              <a:t>: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Қасқыр мен қаздар</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Мақсаты:</a:t>
            </a:r>
            <a:r>
              <a:rPr lang="kk-KZ" sz="1050" dirty="0">
                <a:solidFill>
                  <a:srgbClr val="FF0000"/>
                </a:solidFill>
                <a:latin typeface="Times New Roman"/>
                <a:ea typeface="Times New Roman"/>
                <a:cs typeface="Times New Roman"/>
                <a:sym typeface="Times New Roman"/>
              </a:rPr>
              <a:t> </a:t>
            </a:r>
            <a:r>
              <a:rPr lang="kk-KZ" sz="1050" dirty="0">
                <a:solidFill>
                  <a:srgbClr val="7030A0"/>
                </a:solidFill>
                <a:latin typeface="Times New Roman"/>
                <a:ea typeface="Times New Roman"/>
                <a:cs typeface="Times New Roman"/>
                <a:sym typeface="Times New Roman"/>
              </a:rPr>
              <a:t>Топ болып ойнауға, рөлдерді бөліп ойнауға қалыптастыру</a:t>
            </a:r>
            <a:r>
              <a:rPr lang="kk-KZ" sz="1050" dirty="0">
                <a:solidFill>
                  <a:schemeClr val="dk1"/>
                </a:solidFill>
                <a:latin typeface="Times New Roman"/>
                <a:ea typeface="Times New Roman"/>
                <a:cs typeface="Times New Roman"/>
                <a:sym typeface="Times New Roman"/>
              </a:rPr>
              <a:t>.</a:t>
            </a:r>
            <a:endParaRPr lang="kk-KZ" sz="1050" dirty="0">
              <a:solidFill>
                <a:schemeClr val="dk1"/>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Қимылдық ойын: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Тымпи-тымпи</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Мақсаты: </a:t>
            </a:r>
            <a:r>
              <a:rPr lang="kk-KZ" sz="1050" dirty="0">
                <a:solidFill>
                  <a:srgbClr val="7030A0"/>
                </a:solidFill>
                <a:latin typeface="Times New Roman"/>
                <a:ea typeface="Times New Roman"/>
                <a:cs typeface="Times New Roman"/>
                <a:sym typeface="Times New Roman"/>
              </a:rPr>
              <a:t>Топ болып ойнауға, рөлдерді бөліп ойнауға қалыптастыру.</a:t>
            </a:r>
            <a:endParaRPr lang="kk-KZ" sz="1050" dirty="0">
              <a:solidFill>
                <a:srgbClr val="7030A0"/>
              </a:solidFill>
              <a:latin typeface="Arial"/>
              <a:ea typeface="Arial"/>
              <a:cs typeface="Arial"/>
              <a:sym typeface="Arial"/>
            </a:endParaRPr>
          </a:p>
          <a:p>
            <a:pPr lvl="0" algn="just">
              <a:buClr>
                <a:schemeClr val="dk1"/>
              </a:buClr>
              <a:buSzPts val="1400"/>
            </a:pPr>
            <a:r>
              <a:rPr lang="kk-KZ" sz="1050" dirty="0">
                <a:solidFill>
                  <a:srgbClr val="7030A0"/>
                </a:solidFill>
                <a:latin typeface="Times New Roman"/>
                <a:ea typeface="Times New Roman"/>
                <a:cs typeface="Times New Roman"/>
                <a:sym typeface="Times New Roman"/>
              </a:rPr>
              <a:t>Ойын барысы:Тымпи-тымпи ойынын бастаушы дөңгеленіп отырған ортасына шығып: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Тым-тырыс, тымпи-тымпи</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 дейді.Осы сәтте  қалған адамдар үндемеуге тиіс.Ортаға шыққан адам әр түрлі әзіл, сықақ, қызықты әңгімелер айтып отырғандарды күлдіруге тырысады.Белгілі уақытқа дейін өзінің осындай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өнерімен</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 ешкімді күлдірте алмаса, жеке адамның жанына барып , соны күлдіртуге күш салады.Әзіл-сықақтары әлсіз, әсерсіз болса, аузы-мұрнын қисайтып, түрлі қолайсыз қимылдар жасап күлдіруге әрекет етеді. Осы сәтте әлгі  ойыншы үн шығармауға, ортадағы адамның сұрағына жауап бермеуге тырысады.Ал, сөйлеп , күліп қойса айыпкер саналады. Айыбы үшін өлең айтып би  билейді.Айбын өтегеннен кейін ол ортаға шығып, ойынды басқарып кетеді.</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Балалардың өз бетімен ойнауы:</a:t>
            </a:r>
            <a:endParaRPr lang="kk-KZ" sz="1050" dirty="0">
              <a:solidFill>
                <a:srgbClr val="FF0000"/>
              </a:solidFill>
              <a:latin typeface="Arial"/>
              <a:ea typeface="Arial"/>
              <a:cs typeface="Arial"/>
              <a:sym typeface="Arial"/>
            </a:endParaRPr>
          </a:p>
          <a:p>
            <a:pPr lvl="0" algn="just">
              <a:buClr>
                <a:schemeClr val="dk1"/>
              </a:buClr>
              <a:buSzPts val="1400"/>
            </a:pPr>
            <a:r>
              <a:rPr lang="kk-KZ" sz="1050" dirty="0">
                <a:solidFill>
                  <a:srgbClr val="7030A0"/>
                </a:solidFill>
                <a:latin typeface="Times New Roman"/>
                <a:ea typeface="Times New Roman"/>
                <a:cs typeface="Times New Roman"/>
                <a:sym typeface="Times New Roman"/>
              </a:rPr>
              <a:t>1. Әткеншек тебу.</a:t>
            </a:r>
            <a:endParaRPr lang="kk-KZ" sz="1050" dirty="0">
              <a:solidFill>
                <a:srgbClr val="7030A0"/>
              </a:solidFill>
              <a:latin typeface="Arial"/>
              <a:ea typeface="Arial"/>
              <a:cs typeface="Arial"/>
              <a:sym typeface="Arial"/>
            </a:endParaRPr>
          </a:p>
          <a:p>
            <a:pPr lvl="0" algn="just">
              <a:buClr>
                <a:schemeClr val="dk1"/>
              </a:buClr>
              <a:buSzPts val="1400"/>
            </a:pPr>
            <a:r>
              <a:rPr lang="kk-KZ" sz="1050" dirty="0">
                <a:solidFill>
                  <a:srgbClr val="7030A0"/>
                </a:solidFill>
                <a:latin typeface="Times New Roman"/>
                <a:ea typeface="Times New Roman"/>
                <a:cs typeface="Times New Roman"/>
                <a:sym typeface="Times New Roman"/>
              </a:rPr>
              <a:t>2. Допты қуалау</a:t>
            </a:r>
            <a:r>
              <a:rPr lang="kk-KZ" sz="1050" b="1"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a:p>
            <a:pPr lvl="0" algn="just">
              <a:buClr>
                <a:srgbClr val="FF0000"/>
              </a:buClr>
              <a:buSzPts val="1400"/>
            </a:pPr>
            <a:r>
              <a:rPr lang="kk-KZ" sz="1050" b="1" dirty="0">
                <a:solidFill>
                  <a:srgbClr val="FF0000"/>
                </a:solidFill>
                <a:latin typeface="Times New Roman"/>
                <a:ea typeface="Times New Roman"/>
                <a:cs typeface="Times New Roman"/>
                <a:sym typeface="Times New Roman"/>
              </a:rPr>
              <a:t>Тренинг</a:t>
            </a:r>
            <a:r>
              <a:rPr lang="kk-KZ" sz="1050" b="1" dirty="0">
                <a:solidFill>
                  <a:srgbClr val="7030A0"/>
                </a:solidFill>
                <a:latin typeface="Times New Roman"/>
                <a:ea typeface="Times New Roman"/>
                <a:cs typeface="Times New Roman"/>
                <a:sym typeface="Times New Roman"/>
              </a:rPr>
              <a:t>: </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Біз біргеміз</a:t>
            </a:r>
            <a:r>
              <a:rPr lang="kk-KZ" sz="1050" dirty="0">
                <a:solidFill>
                  <a:srgbClr val="7030A0"/>
                </a:solidFill>
                <a:ea typeface="Calibri"/>
                <a:cs typeface="Calibri"/>
                <a:sym typeface="Calibri"/>
              </a:rPr>
              <a:t>»</a:t>
            </a:r>
            <a:r>
              <a:rPr lang="kk-KZ" sz="1050" dirty="0">
                <a:solidFill>
                  <a:srgbClr val="7030A0"/>
                </a:solidFill>
                <a:latin typeface="Times New Roman"/>
                <a:ea typeface="Times New Roman"/>
                <a:cs typeface="Times New Roman"/>
                <a:sym typeface="Times New Roman"/>
              </a:rPr>
              <a:t>.</a:t>
            </a:r>
            <a:endParaRPr lang="kk-KZ" sz="1050" dirty="0">
              <a:solidFill>
                <a:srgbClr val="7030A0"/>
              </a:solidFill>
              <a:latin typeface="Arial"/>
              <a:ea typeface="Arial"/>
              <a:cs typeface="Arial"/>
              <a:sym typeface="Arial"/>
            </a:endParaRPr>
          </a:p>
        </p:txBody>
      </p:sp>
      <p:sp>
        <p:nvSpPr>
          <p:cNvPr id="3" name="Прямоугольник 2"/>
          <p:cNvSpPr/>
          <p:nvPr/>
        </p:nvSpPr>
        <p:spPr>
          <a:xfrm>
            <a:off x="756295" y="6138788"/>
            <a:ext cx="6264696" cy="3754874"/>
          </a:xfrm>
          <a:prstGeom prst="rect">
            <a:avLst/>
          </a:prstGeom>
        </p:spPr>
        <p:txBody>
          <a:bodyPr wrap="square">
            <a:spAutoFit/>
          </a:bodyPr>
          <a:lstStyle/>
          <a:p>
            <a:pPr lvl="0" algn="ctr">
              <a:buClr>
                <a:schemeClr val="dk1"/>
              </a:buClr>
              <a:buSzPts val="1200"/>
            </a:pPr>
            <a:r>
              <a:rPr lang="kk-KZ" b="1" dirty="0">
                <a:solidFill>
                  <a:schemeClr val="dk1"/>
                </a:solidFill>
                <a:latin typeface="Times New Roman"/>
                <a:ea typeface="Times New Roman"/>
                <a:cs typeface="Times New Roman"/>
                <a:sym typeface="Times New Roman"/>
              </a:rPr>
              <a:t> </a:t>
            </a:r>
            <a:r>
              <a:rPr lang="kk-KZ" b="1" dirty="0">
                <a:solidFill>
                  <a:srgbClr val="FF0000"/>
                </a:solidFill>
                <a:latin typeface="Times New Roman"/>
                <a:ea typeface="Times New Roman"/>
                <a:cs typeface="Times New Roman"/>
                <a:sym typeface="Times New Roman"/>
              </a:rPr>
              <a:t>8 кешен</a:t>
            </a:r>
            <a:endParaRPr lang="kk-KZ" dirty="0">
              <a:solidFill>
                <a:schemeClr val="dk1"/>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Бақылау:</a:t>
            </a:r>
            <a:r>
              <a:rPr lang="kk-KZ" sz="1100" dirty="0">
                <a:solidFill>
                  <a:srgbClr val="FF0000"/>
                </a:solidFill>
                <a:latin typeface="Times New Roman"/>
                <a:ea typeface="Times New Roman"/>
                <a:cs typeface="Times New Roman"/>
                <a:sym typeface="Times New Roman"/>
              </a:rPr>
              <a:t>  </a:t>
            </a:r>
            <a:r>
              <a:rPr lang="kk-KZ" sz="1100" dirty="0">
                <a:solidFill>
                  <a:srgbClr val="7030A0"/>
                </a:solidFill>
                <a:latin typeface="Times New Roman"/>
                <a:ea typeface="Times New Roman"/>
                <a:cs typeface="Times New Roman"/>
                <a:sym typeface="Times New Roman"/>
              </a:rPr>
              <a:t>Күзгі жапырақтарды  бақылау.</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Мақсаты:</a:t>
            </a:r>
            <a:r>
              <a:rPr lang="kk-KZ" sz="1100" dirty="0">
                <a:solidFill>
                  <a:srgbClr val="FF0000"/>
                </a:solidFill>
                <a:latin typeface="Times New Roman"/>
                <a:ea typeface="Times New Roman"/>
                <a:cs typeface="Times New Roman"/>
                <a:sym typeface="Times New Roman"/>
              </a:rPr>
              <a:t> </a:t>
            </a:r>
            <a:r>
              <a:rPr lang="kk-KZ" sz="1100" dirty="0">
                <a:solidFill>
                  <a:srgbClr val="7030A0"/>
                </a:solidFill>
                <a:latin typeface="Times New Roman"/>
                <a:ea typeface="Times New Roman"/>
                <a:cs typeface="Times New Roman"/>
                <a:sym typeface="Times New Roman"/>
              </a:rPr>
              <a:t>Мезгілге байланысты  жапырақ түстерінің  өзгеруін  қадағалау.</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Еңбек</a:t>
            </a:r>
            <a:r>
              <a:rPr lang="kk-KZ" sz="1100" dirty="0">
                <a:solidFill>
                  <a:srgbClr val="FF0000"/>
                </a:solidFill>
                <a:latin typeface="Times New Roman"/>
                <a:ea typeface="Times New Roman"/>
                <a:cs typeface="Times New Roman"/>
                <a:sym typeface="Times New Roman"/>
              </a:rPr>
              <a:t>: </a:t>
            </a:r>
            <a:r>
              <a:rPr lang="kk-KZ" sz="1100" dirty="0">
                <a:solidFill>
                  <a:srgbClr val="7030A0"/>
                </a:solidFill>
                <a:latin typeface="Times New Roman"/>
                <a:ea typeface="Times New Roman"/>
                <a:cs typeface="Times New Roman"/>
                <a:sym typeface="Times New Roman"/>
              </a:rPr>
              <a:t>Жапырақтардан гүл шоғын   жасау</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Мақсаты</a:t>
            </a:r>
            <a:r>
              <a:rPr lang="kk-KZ" sz="1100" b="1" dirty="0">
                <a:solidFill>
                  <a:srgbClr val="7030A0"/>
                </a:solidFill>
                <a:latin typeface="Times New Roman"/>
                <a:ea typeface="Times New Roman"/>
                <a:cs typeface="Times New Roman"/>
                <a:sym typeface="Times New Roman"/>
              </a:rPr>
              <a:t>:</a:t>
            </a:r>
            <a:r>
              <a:rPr lang="kk-KZ" sz="1100" dirty="0">
                <a:solidFill>
                  <a:srgbClr val="7030A0"/>
                </a:solidFill>
                <a:latin typeface="Times New Roman"/>
                <a:ea typeface="Times New Roman"/>
                <a:cs typeface="Times New Roman"/>
                <a:sym typeface="Times New Roman"/>
              </a:rPr>
              <a:t> Қол икемділігін дамыта отырып, әсемділікті, әдемілікті сезіне білуге талпындыру</a:t>
            </a:r>
            <a:r>
              <a:rPr lang="kk-KZ" sz="1100" dirty="0">
                <a:solidFill>
                  <a:schemeClr val="dk1"/>
                </a:solidFill>
                <a:latin typeface="Times New Roman"/>
                <a:ea typeface="Times New Roman"/>
                <a:cs typeface="Times New Roman"/>
                <a:sym typeface="Times New Roman"/>
              </a:rPr>
              <a:t>.</a:t>
            </a:r>
            <a:endParaRPr lang="kk-KZ" sz="1100" dirty="0">
              <a:solidFill>
                <a:schemeClr val="dk1"/>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Жеке жұмыс</a:t>
            </a:r>
            <a:r>
              <a:rPr lang="kk-KZ" sz="1100" b="1" dirty="0">
                <a:solidFill>
                  <a:srgbClr val="7030A0"/>
                </a:solidFill>
                <a:latin typeface="Times New Roman"/>
                <a:ea typeface="Times New Roman"/>
                <a:cs typeface="Times New Roman"/>
                <a:sym typeface="Times New Roman"/>
              </a:rPr>
              <a:t>:   </a:t>
            </a:r>
            <a:r>
              <a:rPr lang="kk-KZ" sz="1100" b="1" dirty="0" smtClean="0">
                <a:solidFill>
                  <a:srgbClr val="7030A0"/>
                </a:solidFill>
                <a:latin typeface="Times New Roman"/>
                <a:ea typeface="Times New Roman"/>
                <a:cs typeface="Times New Roman"/>
                <a:sym typeface="Times New Roman"/>
              </a:rPr>
              <a:t>		</a:t>
            </a:r>
            <a:r>
              <a:rPr lang="kk-KZ" sz="1100" dirty="0" smtClean="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Күзгі жапырақ</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 тақпақ</a:t>
            </a:r>
            <a:endParaRPr lang="kk-KZ" sz="1100" dirty="0">
              <a:solidFill>
                <a:srgbClr val="7030A0"/>
              </a:solidFill>
              <a:latin typeface="Arial"/>
              <a:ea typeface="Arial"/>
              <a:cs typeface="Arial"/>
              <a:sym typeface="Arial"/>
            </a:endParaRPr>
          </a:p>
          <a:p>
            <a:pPr lvl="2" algn="just">
              <a:buClr>
                <a:schemeClr val="dk1"/>
              </a:buClr>
              <a:buSzPts val="1400"/>
            </a:pPr>
            <a:r>
              <a:rPr lang="kk-KZ" sz="1100" dirty="0">
                <a:solidFill>
                  <a:srgbClr val="7030A0"/>
                </a:solidFill>
                <a:latin typeface="Times New Roman"/>
                <a:ea typeface="Times New Roman"/>
                <a:cs typeface="Times New Roman"/>
                <a:sym typeface="Times New Roman"/>
              </a:rPr>
              <a:t>Қыстың жақын қалғанын, </a:t>
            </a:r>
            <a:r>
              <a:rPr lang="kk-KZ" sz="1100" dirty="0" smtClean="0">
                <a:solidFill>
                  <a:srgbClr val="7030A0"/>
                </a:solidFill>
                <a:latin typeface="Times New Roman"/>
                <a:ea typeface="Times New Roman"/>
                <a:cs typeface="Times New Roman"/>
                <a:sym typeface="Times New Roman"/>
              </a:rPr>
              <a:t>		Желмен </a:t>
            </a:r>
            <a:r>
              <a:rPr lang="kk-KZ" sz="1100" dirty="0">
                <a:solidFill>
                  <a:srgbClr val="7030A0"/>
                </a:solidFill>
                <a:latin typeface="Times New Roman"/>
                <a:ea typeface="Times New Roman"/>
                <a:cs typeface="Times New Roman"/>
                <a:sym typeface="Times New Roman"/>
              </a:rPr>
              <a:t>ұшып барады,</a:t>
            </a:r>
            <a:endParaRPr lang="kk-KZ" sz="1100" dirty="0">
              <a:solidFill>
                <a:srgbClr val="7030A0"/>
              </a:solidFill>
              <a:latin typeface="Arial"/>
              <a:ea typeface="Arial"/>
              <a:cs typeface="Arial"/>
              <a:sym typeface="Arial"/>
            </a:endParaRPr>
          </a:p>
          <a:p>
            <a:pPr lvl="2" algn="just">
              <a:buClr>
                <a:schemeClr val="dk1"/>
              </a:buClr>
              <a:buSzPts val="1400"/>
            </a:pPr>
            <a:r>
              <a:rPr lang="kk-KZ" sz="1100" dirty="0">
                <a:solidFill>
                  <a:srgbClr val="7030A0"/>
                </a:solidFill>
                <a:latin typeface="Times New Roman"/>
                <a:ea typeface="Times New Roman"/>
                <a:cs typeface="Times New Roman"/>
                <a:sym typeface="Times New Roman"/>
              </a:rPr>
              <a:t>Жапырақтар сезгендей. </a:t>
            </a:r>
            <a:r>
              <a:rPr lang="kk-KZ" sz="1100" dirty="0" smtClean="0">
                <a:solidFill>
                  <a:srgbClr val="7030A0"/>
                </a:solidFill>
                <a:latin typeface="Times New Roman"/>
                <a:ea typeface="Times New Roman"/>
                <a:cs typeface="Times New Roman"/>
                <a:sym typeface="Times New Roman"/>
              </a:rPr>
              <a:t>		Жерге </a:t>
            </a:r>
            <a:r>
              <a:rPr lang="kk-KZ" sz="1100" dirty="0">
                <a:solidFill>
                  <a:srgbClr val="7030A0"/>
                </a:solidFill>
                <a:latin typeface="Times New Roman"/>
                <a:ea typeface="Times New Roman"/>
                <a:cs typeface="Times New Roman"/>
                <a:sym typeface="Times New Roman"/>
              </a:rPr>
              <a:t>қонып  үлгермей  </a:t>
            </a:r>
            <a:r>
              <a:rPr lang="kk-KZ" sz="1100" dirty="0">
                <a:solidFill>
                  <a:schemeClr val="dk1"/>
                </a:solidFill>
                <a:latin typeface="Times New Roman"/>
                <a:ea typeface="Times New Roman"/>
                <a:cs typeface="Times New Roman"/>
                <a:sym typeface="Times New Roman"/>
              </a:rPr>
              <a:t>                   </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Мақсаты: </a:t>
            </a:r>
            <a:r>
              <a:rPr lang="kk-KZ" sz="1100" dirty="0">
                <a:solidFill>
                  <a:srgbClr val="7030A0"/>
                </a:solidFill>
                <a:latin typeface="Times New Roman"/>
                <a:ea typeface="Times New Roman"/>
                <a:cs typeface="Times New Roman"/>
                <a:sym typeface="Times New Roman"/>
              </a:rPr>
              <a:t>Балалардың  тілдерін дамыту арқылы, сөздік қорын дамыту.</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Ойын: </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Аю жүрген орманда</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Мақсаты:</a:t>
            </a:r>
            <a:r>
              <a:rPr lang="kk-KZ" sz="1100" dirty="0">
                <a:solidFill>
                  <a:srgbClr val="FF0000"/>
                </a:solidFill>
                <a:latin typeface="Times New Roman"/>
                <a:ea typeface="Times New Roman"/>
                <a:cs typeface="Times New Roman"/>
                <a:sym typeface="Times New Roman"/>
              </a:rPr>
              <a:t> </a:t>
            </a:r>
            <a:r>
              <a:rPr lang="kk-KZ" sz="1100" dirty="0">
                <a:solidFill>
                  <a:srgbClr val="7030A0"/>
                </a:solidFill>
                <a:latin typeface="Times New Roman"/>
                <a:ea typeface="Times New Roman"/>
                <a:cs typeface="Times New Roman"/>
                <a:sym typeface="Times New Roman"/>
              </a:rPr>
              <a:t>Қимыл қозғалысын дамыту</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Қимылдық ойын</a:t>
            </a:r>
            <a:r>
              <a:rPr lang="kk-KZ" sz="1100" b="1" dirty="0">
                <a:solidFill>
                  <a:schemeClr val="dk1"/>
                </a:solidFill>
                <a:latin typeface="Times New Roman"/>
                <a:ea typeface="Times New Roman"/>
                <a:cs typeface="Times New Roman"/>
                <a:sym typeface="Times New Roman"/>
              </a:rPr>
              <a:t>: </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Монданақ</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Ойын барысы</a:t>
            </a:r>
            <a:r>
              <a:rPr lang="kk-KZ" sz="1100" b="1" dirty="0">
                <a:solidFill>
                  <a:srgbClr val="7030A0"/>
                </a:solidFill>
                <a:latin typeface="Times New Roman"/>
                <a:ea typeface="Times New Roman"/>
                <a:cs typeface="Times New Roman"/>
                <a:sym typeface="Times New Roman"/>
              </a:rPr>
              <a:t>: </a:t>
            </a:r>
            <a:r>
              <a:rPr lang="kk-KZ" sz="1100" dirty="0">
                <a:solidFill>
                  <a:srgbClr val="7030A0"/>
                </a:solidFill>
                <a:latin typeface="Times New Roman"/>
                <a:ea typeface="Times New Roman"/>
                <a:cs typeface="Times New Roman"/>
                <a:sym typeface="Times New Roman"/>
              </a:rPr>
              <a:t>Монданақ ойыны бойынша белдік-белбеу әйтпесе  орамалды шиыршықтап алып дөңгелене  отырады.Ортаға біреу шығады.Отырғандар тізерлеп: </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Әне кетті монданақ,міне кетті монданақ</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,-деп әндетіп, ортадағы бала  сырт айнала бергенде, оны соғып қалып, орамалын қайтадан жасыра қояды.Оны жасыра аллмаған ойыншы ортаға шығады.</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Балалардың өз бетімен ойнауы:</a:t>
            </a:r>
            <a:endParaRPr lang="kk-KZ" sz="1100" dirty="0">
              <a:solidFill>
                <a:srgbClr val="FF0000"/>
              </a:solidFill>
              <a:latin typeface="Arial"/>
              <a:ea typeface="Arial"/>
              <a:cs typeface="Arial"/>
              <a:sym typeface="Arial"/>
            </a:endParaRPr>
          </a:p>
          <a:p>
            <a:pPr lvl="0" algn="just">
              <a:buClr>
                <a:schemeClr val="dk1"/>
              </a:buClr>
              <a:buSzPts val="1400"/>
            </a:pPr>
            <a:r>
              <a:rPr lang="kk-KZ" sz="1100" dirty="0">
                <a:solidFill>
                  <a:srgbClr val="7030A0"/>
                </a:solidFill>
                <a:latin typeface="Times New Roman"/>
                <a:ea typeface="Times New Roman"/>
                <a:cs typeface="Times New Roman"/>
                <a:sym typeface="Times New Roman"/>
              </a:rPr>
              <a:t>1.Орта доп</a:t>
            </a:r>
            <a:endParaRPr lang="kk-KZ" sz="1100" dirty="0">
              <a:solidFill>
                <a:srgbClr val="7030A0"/>
              </a:solidFill>
              <a:latin typeface="Arial"/>
              <a:ea typeface="Arial"/>
              <a:cs typeface="Arial"/>
              <a:sym typeface="Arial"/>
            </a:endParaRPr>
          </a:p>
          <a:p>
            <a:pPr lvl="0" algn="just">
              <a:buClr>
                <a:schemeClr val="dk1"/>
              </a:buClr>
              <a:buSzPts val="1400"/>
            </a:pPr>
            <a:r>
              <a:rPr lang="kk-KZ" sz="1100" dirty="0">
                <a:solidFill>
                  <a:srgbClr val="7030A0"/>
                </a:solidFill>
                <a:latin typeface="Times New Roman"/>
                <a:ea typeface="Times New Roman"/>
                <a:cs typeface="Times New Roman"/>
                <a:sym typeface="Times New Roman"/>
              </a:rPr>
              <a:t>2.Әткеншек  тебу</a:t>
            </a:r>
            <a:endParaRPr lang="kk-KZ" sz="1100" dirty="0">
              <a:solidFill>
                <a:srgbClr val="7030A0"/>
              </a:solidFill>
              <a:latin typeface="Arial"/>
              <a:ea typeface="Arial"/>
              <a:cs typeface="Arial"/>
              <a:sym typeface="Arial"/>
            </a:endParaRPr>
          </a:p>
          <a:p>
            <a:pPr lvl="0" algn="just">
              <a:buClr>
                <a:schemeClr val="dk1"/>
              </a:buClr>
              <a:buSzPts val="1400"/>
            </a:pPr>
            <a:r>
              <a:rPr lang="kk-KZ" sz="1100" dirty="0">
                <a:solidFill>
                  <a:srgbClr val="7030A0"/>
                </a:solidFill>
                <a:latin typeface="Times New Roman"/>
                <a:ea typeface="Times New Roman"/>
                <a:cs typeface="Times New Roman"/>
                <a:sym typeface="Times New Roman"/>
              </a:rPr>
              <a:t>3.Қуаласпақ</a:t>
            </a:r>
            <a:endParaRPr lang="kk-KZ" sz="1100" dirty="0">
              <a:solidFill>
                <a:srgbClr val="7030A0"/>
              </a:solidFill>
              <a:latin typeface="Arial"/>
              <a:ea typeface="Arial"/>
              <a:cs typeface="Arial"/>
              <a:sym typeface="Arial"/>
            </a:endParaRPr>
          </a:p>
          <a:p>
            <a:pPr lvl="0" algn="just">
              <a:buClr>
                <a:srgbClr val="FF0000"/>
              </a:buClr>
              <a:buSzPts val="1400"/>
            </a:pPr>
            <a:r>
              <a:rPr lang="kk-KZ" sz="1100" b="1" dirty="0">
                <a:solidFill>
                  <a:srgbClr val="FF0000"/>
                </a:solidFill>
                <a:latin typeface="Times New Roman"/>
                <a:ea typeface="Times New Roman"/>
                <a:cs typeface="Times New Roman"/>
                <a:sym typeface="Times New Roman"/>
              </a:rPr>
              <a:t>Тренинг: </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Бір шаңырақ астында</a:t>
            </a:r>
            <a:r>
              <a:rPr lang="kk-KZ" sz="1100" dirty="0">
                <a:solidFill>
                  <a:srgbClr val="7030A0"/>
                </a:solidFill>
                <a:ea typeface="Calibri"/>
                <a:cs typeface="Calibri"/>
                <a:sym typeface="Calibri"/>
              </a:rPr>
              <a:t>»</a:t>
            </a:r>
            <a:r>
              <a:rPr lang="kk-KZ" sz="1100" dirty="0">
                <a:solidFill>
                  <a:srgbClr val="7030A0"/>
                </a:solidFill>
                <a:latin typeface="Times New Roman"/>
                <a:ea typeface="Times New Roman"/>
                <a:cs typeface="Times New Roman"/>
                <a:sym typeface="Times New Roman"/>
              </a:rPr>
              <a:t>.</a:t>
            </a:r>
            <a:endParaRPr lang="kk-KZ" sz="1100" dirty="0">
              <a:solidFill>
                <a:srgbClr val="7030A0"/>
              </a:solidFill>
              <a:latin typeface="Arial"/>
              <a:ea typeface="Arial"/>
              <a:cs typeface="Arial"/>
              <a:sym typeface="Arial"/>
            </a:endParaRPr>
          </a:p>
        </p:txBody>
      </p:sp>
    </p:spTree>
    <p:extLst>
      <p:ext uri="{BB962C8B-B14F-4D97-AF65-F5344CB8AC3E}">
        <p14:creationId xmlns:p14="http://schemas.microsoft.com/office/powerpoint/2010/main" val="3188215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2279" y="378148"/>
            <a:ext cx="6552728" cy="4539704"/>
          </a:xfrm>
          <a:prstGeom prst="rect">
            <a:avLst/>
          </a:prstGeom>
        </p:spPr>
        <p:txBody>
          <a:bodyPr wrap="square">
            <a:spAutoFit/>
          </a:bodyPr>
          <a:lstStyle/>
          <a:p>
            <a:pPr lvl="0" algn="ctr" fontAlgn="base">
              <a:spcBef>
                <a:spcPct val="0"/>
              </a:spcBef>
              <a:spcAft>
                <a:spcPct val="0"/>
              </a:spcAft>
            </a:pPr>
            <a:r>
              <a:rPr lang="kk-KZ" sz="1600" b="1" dirty="0" smtClean="0">
                <a:solidFill>
                  <a:srgbClr val="FF0000"/>
                </a:solidFill>
                <a:latin typeface="Times New Roman" panose="02020603050405020304" pitchFamily="18" charset="0"/>
                <a:cs typeface="Times New Roman" panose="02020603050405020304" pitchFamily="18" charset="0"/>
              </a:rPr>
              <a:t>9 </a:t>
            </a:r>
            <a:r>
              <a:rPr lang="kk-KZ" sz="1600" b="1" dirty="0">
                <a:solidFill>
                  <a:srgbClr val="FF0000"/>
                </a:solidFill>
                <a:latin typeface="Times New Roman" panose="02020603050405020304" pitchFamily="18" charset="0"/>
                <a:cs typeface="Times New Roman" panose="02020603050405020304" pitchFamily="18" charset="0"/>
              </a:rPr>
              <a:t>кешен</a:t>
            </a:r>
            <a:endParaRPr lang="ru-RU" sz="1600" b="1"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Алтын күзді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Күзгі  алаңның назар аударып, күздің алғашқы белгілерін анықтау.Қай ағаштың жапырақтары ерте өзгеріске ұшырайтынын, түрін, түсін ажырату.</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Қуандырып біздерді, 	Кел жемісті алтын күз </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Мерекелі күз келді	Кемелденсін халқымыз.</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Жылғадан қарғып өтеміз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Қоян мен қасқыр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7030A0"/>
                </a:solidFill>
                <a:latin typeface="Times New Roman" pitchFamily="18" charset="0"/>
                <a:ea typeface="Calibri" pitchFamily="34" charset="0"/>
                <a:cs typeface="Times New Roman" pitchFamily="18" charset="0"/>
              </a:rPr>
              <a:t> :Ептілікке, жылдамдыққа  бірлесіп ойнауға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Таза алаң</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Ойын  алаңындағы  ағаш  бұтақтарын жинау.Балаларды еңбек сүйгіштікке тәрбиелеу.Бастаған  ісін аяғына дейін тиянақты орындауға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Отбасы мүшелері</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Отбасы мүшелерін дұрыс  атай білуге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b="1" dirty="0">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Көрші</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Балалардың ептілікке , сезімталдық,кеңістікті  бағдарлай білуге үйрете отырып, батылдық сияқты  қабілеттерін одан  әрі  дамыту.Шапшаң қимылдап,  жылдам жүгіруге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Балалар  екі-екіден  қол ұстасып , бірінің артына бірі тұрады.Олардың  алдынан 3- 8 метр жерден сызық жүргізіледі.Ол сызықтың бойында торуылшы бір бала  тұрады.Тәрбиешінің белгісімен ең артында тұрған бала, балалар тобының  екі жағымен  жүгірген бойы сызықтан  өтіп қайтадан  қол ұстасуы керек. Егер  ұстап алса , қолынан жетектеп әкеліп , топтың  алдына келіп  тұрады.Ал қалған біреуі  торуылшы болып, сызықтың үстінде қалады.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Балалар жүгіріп келе жатқанда  торуылшы оларға  арқасын беріп , теріс қарап тұрады.Ортасында тұрған  қасқыр қуып береді.Қолға  түскен балалар  ойыннан шығып қалып, келесі ойынға кіреді.Қасқырларды ұсталып қалған балалардың арасынан сайлайды.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a:t>
            </a:r>
            <a:r>
              <a:rPr lang="kk-KZ" sz="1100" dirty="0">
                <a:solidFill>
                  <a:srgbClr val="FF000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Біз татумыз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
        <p:nvSpPr>
          <p:cNvPr id="3" name="Прямоугольник 2"/>
          <p:cNvSpPr/>
          <p:nvPr/>
        </p:nvSpPr>
        <p:spPr>
          <a:xfrm>
            <a:off x="756295" y="5999122"/>
            <a:ext cx="5976664" cy="3524042"/>
          </a:xfrm>
          <a:prstGeom prst="rect">
            <a:avLst/>
          </a:prstGeom>
        </p:spPr>
        <p:txBody>
          <a:bodyPr wrap="square">
            <a:spAutoFit/>
          </a:bodyPr>
          <a:lstStyle/>
          <a:p>
            <a:pPr lvl="0" algn="ctr" fontAlgn="base">
              <a:spcBef>
                <a:spcPct val="0"/>
              </a:spcBef>
              <a:spcAft>
                <a:spcPct val="0"/>
              </a:spcAft>
            </a:pPr>
            <a:r>
              <a:rPr lang="kk-KZ" sz="1400" b="1" dirty="0">
                <a:solidFill>
                  <a:srgbClr val="FF0000"/>
                </a:solidFill>
                <a:latin typeface="Times New Roman" pitchFamily="18" charset="0"/>
                <a:ea typeface="Calibri" pitchFamily="34" charset="0"/>
                <a:cs typeface="Times New Roman" pitchFamily="18" charset="0"/>
              </a:rPr>
              <a:t> 10 кешен</a:t>
            </a:r>
            <a:endParaRPr lang="ru-RU" sz="14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Жәндіктерді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Күзде  жәндіктер қысқа қалай  дайындалады?Мінекей, құмырсқаларды қараңдаршы, өз азықтарын жинап еңбектеніп жатыр.</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Қыстың қамын жаз ойла</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Біздің алаң</a:t>
            </a:r>
            <a:r>
              <a:rPr lang="kk-KZ" sz="1100" dirty="0">
                <a:latin typeface="Times New Roman" pitchFamily="18" charset="0"/>
                <a:ea typeface="Calibri" pitchFamily="34" charset="0"/>
                <a:cs typeface="Times New Roman" pitchFamily="18" charset="0"/>
              </a:rPr>
              <a:t>.</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Ауладағы жапырақтарды жинау.Балалардың еңбекке ынтасын арттырып , өздігінен еңбек ете  білуге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dirty="0">
                <a:solidFill>
                  <a:srgbClr val="7030A0"/>
                </a:solidFill>
                <a:latin typeface="Times New Roman" pitchFamily="18" charset="0"/>
                <a:ea typeface="Calibri" pitchFamily="34" charset="0"/>
                <a:cs typeface="Times New Roman" pitchFamily="18" charset="0"/>
              </a:rPr>
              <a:t>:   Тыйым сөздерді жаттату.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Суға түкірме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Нанды баспа</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Дастархан басында   кекірме</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т.б сөздердің мағынасын айтып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b="1" dirty="0">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Итеріспек</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Ойын көгалда өткізіледі, үлкен  шеңбер  сызылады, ортаға екі ойыншы шығады.Егер бір аяқпен секіріп жүріп , екі  баланың біреуі екінші аяғын  жерге  тигізбестен қарсыласын шеңберден  итеріп шығарса жеңгені.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Аяғын жерге тигізіп алса, жеңілгені.Ойын жалғаса береді.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Балалардың өз бетімен ойнауы:</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1. Тығылыспақ.</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2. Тартқышқа  тартылу.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3.Допты қуалау.</a:t>
            </a:r>
            <a:endParaRPr lang="ru-RU" sz="1200" dirty="0"/>
          </a:p>
        </p:txBody>
      </p:sp>
    </p:spTree>
    <p:extLst>
      <p:ext uri="{BB962C8B-B14F-4D97-AF65-F5344CB8AC3E}">
        <p14:creationId xmlns:p14="http://schemas.microsoft.com/office/powerpoint/2010/main" val="317144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0271" y="190862"/>
            <a:ext cx="6336704" cy="4939814"/>
          </a:xfrm>
          <a:prstGeom prst="rect">
            <a:avLst/>
          </a:prstGeom>
        </p:spPr>
        <p:txBody>
          <a:bodyPr wrap="square">
            <a:spAutoFit/>
          </a:bodyPr>
          <a:lstStyle/>
          <a:p>
            <a:pPr lvl="0" algn="ctr"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11 кешен</a:t>
            </a: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Бақылау:</a:t>
            </a:r>
            <a:r>
              <a:rPr lang="kk-KZ" sz="1050" dirty="0" smtClean="0">
                <a:solidFill>
                  <a:srgbClr val="FF0000"/>
                </a:solidFill>
                <a:latin typeface="Times New Roman" pitchFamily="18" charset="0"/>
                <a:ea typeface="Calibri" pitchFamily="34" charset="0"/>
                <a:cs typeface="Times New Roman" pitchFamily="18" charset="0"/>
              </a:rPr>
              <a:t>  </a:t>
            </a:r>
            <a:r>
              <a:rPr lang="kk-KZ" sz="1050" dirty="0" smtClean="0">
                <a:solidFill>
                  <a:srgbClr val="7030A0"/>
                </a:solidFill>
                <a:latin typeface="Times New Roman" pitchFamily="18" charset="0"/>
                <a:ea typeface="Calibri" pitchFamily="34" charset="0"/>
                <a:cs typeface="Times New Roman" pitchFamily="18" charset="0"/>
              </a:rPr>
              <a:t>Күнді бақылау.</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Мақсаты:</a:t>
            </a:r>
            <a:r>
              <a:rPr lang="kk-KZ" sz="1050" dirty="0" smtClean="0">
                <a:solidFill>
                  <a:srgbClr val="FF0000"/>
                </a:solidFill>
                <a:latin typeface="Times New Roman" pitchFamily="18" charset="0"/>
                <a:ea typeface="Calibri" pitchFamily="34" charset="0"/>
                <a:cs typeface="Times New Roman" pitchFamily="18" charset="0"/>
              </a:rPr>
              <a:t>  </a:t>
            </a:r>
            <a:r>
              <a:rPr lang="kk-KZ" sz="1050" dirty="0" smtClean="0">
                <a:solidFill>
                  <a:srgbClr val="7030A0"/>
                </a:solidFill>
                <a:latin typeface="Times New Roman" pitchFamily="18" charset="0"/>
                <a:ea typeface="Calibri" pitchFamily="34" charset="0"/>
                <a:cs typeface="Times New Roman" pitchFamily="18" charset="0"/>
              </a:rPr>
              <a:t>Күн көзінің жарығын күннен тараған сәуле ( жарық) оның бүкіл табиғат үшін пайдалы да  қажеттілігін ашу.</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Қимылдық ойын: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Таяқшадан аттап өт</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Қуаласпақ</a:t>
            </a:r>
            <a:r>
              <a:rPr lang="kk-KZ" sz="1050" dirty="0" smtClean="0">
                <a:solidFill>
                  <a:srgbClr val="7030A0"/>
                </a:solidFill>
                <a:ea typeface="Calibri" pitchFamily="34" charset="0"/>
                <a:cs typeface="Times New Roman" pitchFamily="18" charset="0"/>
              </a:rPr>
              <a:t>»</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Мақсаты: </a:t>
            </a:r>
            <a:r>
              <a:rPr lang="kk-KZ" sz="1050" dirty="0" smtClean="0">
                <a:solidFill>
                  <a:srgbClr val="7030A0"/>
                </a:solidFill>
                <a:latin typeface="Times New Roman" pitchFamily="18" charset="0"/>
                <a:ea typeface="Calibri" pitchFamily="34" charset="0"/>
                <a:cs typeface="Times New Roman" pitchFamily="18" charset="0"/>
              </a:rPr>
              <a:t>Жылдамдыққа , ептілікке баулу.</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Еңбек</a:t>
            </a:r>
            <a:r>
              <a:rPr lang="kk-KZ" sz="1050" dirty="0" smtClean="0">
                <a:solidFill>
                  <a:srgbClr val="FF0000"/>
                </a:solidFill>
                <a:latin typeface="Times New Roman" pitchFamily="18" charset="0"/>
                <a:ea typeface="Calibri" pitchFamily="34" charset="0"/>
                <a:cs typeface="Times New Roman" pitchFamily="18" charset="0"/>
              </a:rPr>
              <a:t>: </a:t>
            </a:r>
            <a:r>
              <a:rPr lang="kk-KZ" sz="1050" dirty="0" smtClean="0">
                <a:solidFill>
                  <a:srgbClr val="7030A0"/>
                </a:solidFill>
                <a:latin typeface="Times New Roman" pitchFamily="18" charset="0"/>
                <a:ea typeface="Calibri" pitchFamily="34" charset="0"/>
                <a:cs typeface="Times New Roman" pitchFamily="18" charset="0"/>
              </a:rPr>
              <a:t>Гүл  шоғы.</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Мақсаты:  </a:t>
            </a:r>
            <a:r>
              <a:rPr lang="kk-KZ" sz="1050" dirty="0" smtClean="0">
                <a:solidFill>
                  <a:srgbClr val="7030A0"/>
                </a:solidFill>
                <a:latin typeface="Times New Roman" pitchFamily="18" charset="0"/>
                <a:ea typeface="Calibri" pitchFamily="34" charset="0"/>
                <a:cs typeface="Times New Roman" pitchFamily="18" charset="0"/>
              </a:rPr>
              <a:t>Алаңдағы жапырақтарды жинап , олардан әдемі гүл  шоғын жасау.</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Жеке жұмыс</a:t>
            </a:r>
            <a:r>
              <a:rPr lang="kk-KZ" sz="1050" b="1" dirty="0" smtClean="0">
                <a:solidFill>
                  <a:srgbClr val="7030A0"/>
                </a:solidFill>
                <a:latin typeface="Times New Roman" pitchFamily="18" charset="0"/>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  Е.Өтетілеуұлы .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Бағдаршам</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                   </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Мақсаты</a:t>
            </a:r>
            <a:r>
              <a:rPr lang="kk-KZ" sz="1050" b="1" dirty="0" smtClean="0">
                <a:solidFill>
                  <a:srgbClr val="7030A0"/>
                </a:solidFill>
                <a:latin typeface="Times New Roman" pitchFamily="18" charset="0"/>
                <a:ea typeface="Calibri" pitchFamily="34" charset="0"/>
                <a:cs typeface="Times New Roman" pitchFamily="18" charset="0"/>
              </a:rPr>
              <a:t>: </a:t>
            </a:r>
            <a:r>
              <a:rPr lang="kk-KZ" sz="1050" dirty="0" smtClean="0">
                <a:solidFill>
                  <a:srgbClr val="7030A0"/>
                </a:solidFill>
                <a:latin typeface="Times New Roman" pitchFamily="18" charset="0"/>
                <a:ea typeface="Calibri" pitchFamily="34" charset="0"/>
                <a:cs typeface="Times New Roman" pitchFamily="18" charset="0"/>
              </a:rPr>
              <a:t>Бағдаршаммен таныстыру.Жолда жүру ережелерін түсіндіру.</a:t>
            </a:r>
            <a:endParaRPr lang="ru-RU" sz="1050" dirty="0" smtClean="0">
              <a:solidFill>
                <a:srgbClr val="7030A0"/>
              </a:solidFill>
              <a:latin typeface="Arial" pitchFamily="34" charset="0"/>
              <a:cs typeface="Arial" pitchFamily="34" charset="0"/>
            </a:endParaRPr>
          </a:p>
          <a:p>
            <a:pPr lvl="0" algn="ctr"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Е.Өтетілеуұлы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Бағдаршам</a:t>
            </a:r>
            <a:r>
              <a:rPr lang="kk-KZ" sz="1050" dirty="0" smtClean="0">
                <a:solidFill>
                  <a:srgbClr val="7030A0"/>
                </a:solidFill>
                <a:ea typeface="Calibri" pitchFamily="34" charset="0"/>
                <a:cs typeface="Times New Roman" pitchFamily="18" charset="0"/>
              </a:rPr>
              <a:t>»</a:t>
            </a:r>
            <a:endParaRPr lang="ru-RU" sz="1050" dirty="0" smtClean="0">
              <a:solidFill>
                <a:srgbClr val="7030A0"/>
              </a:solidFill>
              <a:latin typeface="Arial" pitchFamily="34" charset="0"/>
              <a:cs typeface="Arial" pitchFamily="34" charset="0"/>
            </a:endParaRPr>
          </a:p>
          <a:p>
            <a:pPr lvl="2"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 Сақта  көше тәртібін		Сары  жанса , сабыр</a:t>
            </a:r>
            <a:endParaRPr lang="ru-RU" sz="1050" dirty="0" smtClean="0">
              <a:solidFill>
                <a:srgbClr val="7030A0"/>
              </a:solidFill>
              <a:latin typeface="Arial" pitchFamily="34" charset="0"/>
              <a:cs typeface="Arial" pitchFamily="34" charset="0"/>
            </a:endParaRPr>
          </a:p>
          <a:p>
            <a:pPr lvl="2"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Бағдаршамның ал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тілін</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 		Сақтай  тұрам әзір.</a:t>
            </a:r>
            <a:endParaRPr lang="ru-RU" sz="1050" dirty="0" smtClean="0">
              <a:solidFill>
                <a:srgbClr val="7030A0"/>
              </a:solidFill>
              <a:latin typeface="Arial" pitchFamily="34" charset="0"/>
              <a:cs typeface="Arial" pitchFamily="34" charset="0"/>
            </a:endParaRPr>
          </a:p>
          <a:p>
            <a:pPr lvl="2"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Біліпт алдым мен де:		Жанса қызыл шоқтай,</a:t>
            </a:r>
            <a:endParaRPr lang="ru-RU" sz="1050" dirty="0" smtClean="0">
              <a:solidFill>
                <a:srgbClr val="7030A0"/>
              </a:solidFill>
              <a:latin typeface="Arial" pitchFamily="34" charset="0"/>
              <a:cs typeface="Arial" pitchFamily="34" charset="0"/>
            </a:endParaRPr>
          </a:p>
          <a:p>
            <a:pPr lvl="2"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Жасыл жанса,  демде		Қаламын кілт тоқтай. </a:t>
            </a:r>
            <a:endParaRPr lang="ru-RU" sz="1050" dirty="0" smtClean="0">
              <a:solidFill>
                <a:srgbClr val="7030A0"/>
              </a:solidFill>
              <a:latin typeface="Arial" pitchFamily="34" charset="0"/>
              <a:cs typeface="Arial" pitchFamily="34" charset="0"/>
            </a:endParaRPr>
          </a:p>
          <a:p>
            <a:pPr lvl="2"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Алға кетем  лезде.</a:t>
            </a: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Қимылдық ойын: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Үрпек төбет</a:t>
            </a:r>
            <a:r>
              <a:rPr lang="kk-KZ" sz="1050" dirty="0" smtClean="0">
                <a:solidFill>
                  <a:srgbClr val="7030A0"/>
                </a:solidFill>
                <a:ea typeface="Calibri" pitchFamily="34" charset="0"/>
                <a:cs typeface="Times New Roman" pitchFamily="18" charset="0"/>
              </a:rPr>
              <a:t>»</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Мақсаты: </a:t>
            </a:r>
            <a:r>
              <a:rPr lang="kk-KZ" sz="1050" dirty="0" smtClean="0">
                <a:solidFill>
                  <a:srgbClr val="7030A0"/>
                </a:solidFill>
                <a:latin typeface="Times New Roman" pitchFamily="18" charset="0"/>
                <a:ea typeface="Calibri" pitchFamily="34" charset="0"/>
                <a:cs typeface="Times New Roman" pitchFamily="18" charset="0"/>
              </a:rPr>
              <a:t>Тез жүгіре  білуге  үйрету, жылдамдыққа , батылдыққа  тәрбиелеу. Ойын барысы: </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Балалардың біреуі  төбетті бейнелейді; ол ортада отырады.Қалған  балалар оған жай ғана жақындай түседі, ал тәрбиеші  осы кезде  былай дейді:</a:t>
            </a:r>
            <a:endParaRPr lang="ru-RU" sz="1050" dirty="0" smtClean="0">
              <a:solidFill>
                <a:srgbClr val="7030A0"/>
              </a:solidFill>
              <a:latin typeface="Arial" pitchFamily="34" charset="0"/>
              <a:cs typeface="Arial" pitchFamily="34" charset="0"/>
            </a:endParaRPr>
          </a:p>
          <a:p>
            <a:pPr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Алдыңғы екі аяққа басын сұғып,		Момақан, сырт пішіні  жуас салғырт</a:t>
            </a:r>
            <a:endParaRPr lang="ru-RU" sz="1050" dirty="0" smtClean="0">
              <a:solidFill>
                <a:srgbClr val="7030A0"/>
              </a:solidFill>
              <a:latin typeface="Arial" pitchFamily="34" charset="0"/>
              <a:cs typeface="Arial" pitchFamily="34" charset="0"/>
            </a:endParaRPr>
          </a:p>
          <a:p>
            <a:pPr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Әнекей жалбыр төбет  жатыр сұлық, 		Ояталық жақындап барайық та,</a:t>
            </a:r>
            <a:endParaRPr lang="ru-RU" sz="1050" dirty="0" smtClean="0">
              <a:solidFill>
                <a:srgbClr val="7030A0"/>
              </a:solidFill>
              <a:latin typeface="Arial" pitchFamily="34" charset="0"/>
              <a:cs typeface="Arial" pitchFamily="34" charset="0"/>
            </a:endParaRPr>
          </a:p>
          <a:p>
            <a:pPr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Белгісіз жатқаны ұйықтап, яки  қалғып, 	Қайтер екен содан  соң-қарайық та.</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Төбет орынан  ұшып тұрып үре бастайды.Балалар  қаша жөнеледі. Төбет  оларды  қуа жөнеледі.Балалардың бәрі жан-жаққа қашып тығылады.Төбет қайтадан ортаға отырады .Ойын  жаңа бастаушымен қайта басталады.</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Балалардың өз бетімен ойнауы:</a:t>
            </a:r>
            <a:endParaRPr lang="ru-RU" sz="1050" dirty="0" smtClean="0">
              <a:solidFill>
                <a:srgbClr val="FF000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1.Төбешіктен-төбешікке секір.</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dirty="0" smtClean="0">
                <a:solidFill>
                  <a:srgbClr val="7030A0"/>
                </a:solidFill>
                <a:latin typeface="Times New Roman" pitchFamily="18" charset="0"/>
                <a:ea typeface="Calibri" pitchFamily="34" charset="0"/>
                <a:cs typeface="Times New Roman" pitchFamily="18" charset="0"/>
              </a:rPr>
              <a:t>2.Күн мен түн</a:t>
            </a:r>
            <a:endParaRPr lang="ru-RU" sz="1050" dirty="0" smtClean="0">
              <a:solidFill>
                <a:srgbClr val="7030A0"/>
              </a:solidFill>
              <a:latin typeface="Arial" pitchFamily="34" charset="0"/>
              <a:cs typeface="Arial" pitchFamily="34" charset="0"/>
            </a:endParaRPr>
          </a:p>
          <a:p>
            <a:pPr lvl="0" algn="just" eaLnBrk="0" fontAlgn="base" hangingPunct="0">
              <a:spcBef>
                <a:spcPct val="0"/>
              </a:spcBef>
              <a:spcAft>
                <a:spcPct val="0"/>
              </a:spcAft>
              <a:tabLst>
                <a:tab pos="2970213" algn="ctr"/>
              </a:tabLst>
            </a:pPr>
            <a:r>
              <a:rPr lang="kk-KZ" sz="1050" b="1" dirty="0" smtClean="0">
                <a:solidFill>
                  <a:srgbClr val="FF0000"/>
                </a:solidFill>
                <a:latin typeface="Times New Roman" pitchFamily="18" charset="0"/>
                <a:ea typeface="Calibri" pitchFamily="34" charset="0"/>
                <a:cs typeface="Times New Roman" pitchFamily="18" charset="0"/>
              </a:rPr>
              <a:t>Тренинг:  </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Күн шуағы</a:t>
            </a:r>
            <a:r>
              <a:rPr lang="kk-KZ" sz="1050" dirty="0" smtClean="0">
                <a:solidFill>
                  <a:srgbClr val="7030A0"/>
                </a:solidFill>
                <a:ea typeface="Calibri" pitchFamily="34" charset="0"/>
                <a:cs typeface="Times New Roman" pitchFamily="18" charset="0"/>
              </a:rPr>
              <a:t>»</a:t>
            </a:r>
            <a:r>
              <a:rPr lang="kk-KZ" sz="1050" dirty="0" smtClean="0">
                <a:solidFill>
                  <a:srgbClr val="7030A0"/>
                </a:solidFill>
                <a:latin typeface="Times New Roman" pitchFamily="18" charset="0"/>
                <a:ea typeface="Calibri" pitchFamily="34" charset="0"/>
                <a:cs typeface="Times New Roman" pitchFamily="18" charset="0"/>
              </a:rPr>
              <a:t>.</a:t>
            </a:r>
            <a:endParaRPr lang="kk-KZ" sz="1050" dirty="0">
              <a:solidFill>
                <a:srgbClr val="7030A0"/>
              </a:solidFill>
              <a:latin typeface="Arial" pitchFamily="34" charset="0"/>
              <a:cs typeface="Arial" pitchFamily="34" charset="0"/>
            </a:endParaRPr>
          </a:p>
        </p:txBody>
      </p:sp>
      <p:sp>
        <p:nvSpPr>
          <p:cNvPr id="3" name="Прямоугольник 2"/>
          <p:cNvSpPr/>
          <p:nvPr/>
        </p:nvSpPr>
        <p:spPr>
          <a:xfrm>
            <a:off x="621407" y="5998468"/>
            <a:ext cx="6336704" cy="4062651"/>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cs typeface="Times New Roman" pitchFamily="18" charset="0"/>
              </a:rPr>
              <a:t>12 кешен</a:t>
            </a:r>
            <a:endParaRPr lang="ru-RU" sz="16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Тұманды бақылау</a:t>
            </a:r>
            <a:r>
              <a:rPr lang="kk-KZ" sz="1100" dirty="0">
                <a:latin typeface="Times New Roman" pitchFamily="18" charset="0"/>
                <a:ea typeface="Calibri" pitchFamily="34" charset="0"/>
                <a:cs typeface="Times New Roman" pitchFamily="18" charset="0"/>
              </a:rPr>
              <a:t>.</a:t>
            </a:r>
            <a:endParaRPr lang="ru-RU" sz="11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Күздегі  тұманды  бақылау , тұманның  қайдан пайда болатынын түсіндіру.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Ағаштардың түптерін қопсыту.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Табиғатты  аялай  білуге , өсімдіктерге  қамқор  болуға , оларды күтіп –баптауға  тәрбиелеу.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b="1" dirty="0">
                <a:solidFill>
                  <a:srgbClr val="7030A0"/>
                </a:solidFill>
                <a:latin typeface="Times New Roman" pitchFamily="18" charset="0"/>
                <a:ea typeface="Calibri" pitchFamily="34" charset="0"/>
                <a:cs typeface="Times New Roman" pitchFamily="18" charset="0"/>
              </a:rPr>
              <a:t>Мақал-мәтел.</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Таза  болса- табиғат,</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Аман болар –адамзат</a:t>
            </a:r>
            <a:r>
              <a:rPr lang="kk-KZ" sz="1100" b="1" dirty="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Мақал жаттату арқылы баланың сөздік қорын жетілдіріп, сөйлеу мәдениетін, ойлау  қабілеттерін дамыту, балалардың табиғат , денсаулық туралы түсініктерін  тереңдету.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a:t>
            </a:r>
            <a:r>
              <a:rPr lang="kk-KZ" sz="1100" dirty="0">
                <a:solidFill>
                  <a:srgbClr val="7030A0"/>
                </a:solidFill>
                <a:latin typeface="Times New Roman" pitchFamily="18" charset="0"/>
                <a:ea typeface="Calibri" pitchFamily="34" charset="0"/>
                <a:cs typeface="Times New Roman" pitchFamily="18" charset="0"/>
              </a:rPr>
              <a:t>«Біз кішкене отбасы»</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Үлкенді  сыйлауға тәрбиелеу.Отбасы мүшелерін   дұрыс атауға үйрету.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dirty="0">
                <a:solidFill>
                  <a:srgbClr val="7030A0"/>
                </a:solidFill>
                <a:latin typeface="Times New Roman" pitchFamily="18" charset="0"/>
                <a:ea typeface="Calibri" pitchFamily="34" charset="0"/>
                <a:cs typeface="Times New Roman" pitchFamily="18" charset="0"/>
              </a:rPr>
              <a:t>:  « Шымшық доп»  </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Алаңның ортасындағыбір  тағанның үстіне ұзындығы 30 см, ені 6-7 тақтайшаны қисайтып қояды.Оның төменгі жағына  кішкене доп қойылады.(Доп дұрыс  орналасу ұшін тақтайға  ойыс  жасап қою қажет).Ойнаушылавр тақтайшадан айналып тұрады.Басқарушы  таңдап алынады.Ол тақтайшаның жоғарырақ тұрған бос шетін аяғымен теуіп қалғанда, доп жоғары секіріп кетеді.Ойнаушылар  оны ұстап алады.Допты  ұстап алған бала  басқарушы болады да, ойын қайталанады. Ойынға бір мезгілде  5-6  баладан қатыса алады.</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Балалардың өз бетімен ойынын ұйымдастыру:</a:t>
            </a:r>
            <a:endParaRPr lang="ru-RU" sz="11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7030A0"/>
                </a:solidFill>
                <a:latin typeface="Times New Roman" pitchFamily="18" charset="0"/>
                <a:ea typeface="Calibri" pitchFamily="34" charset="0"/>
                <a:cs typeface="Times New Roman" pitchFamily="18" charset="0"/>
              </a:rPr>
              <a:t>1.Жарысу.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7030A0"/>
                </a:solidFill>
                <a:latin typeface="Times New Roman" pitchFamily="18" charset="0"/>
                <a:ea typeface="Calibri" pitchFamily="34" charset="0"/>
                <a:cs typeface="Times New Roman" pitchFamily="18" charset="0"/>
              </a:rPr>
              <a:t>2.Төбешікке секіру.</a:t>
            </a:r>
            <a:endParaRPr lang="kk-KZ" sz="11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24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76485" y="210931"/>
            <a:ext cx="6444505" cy="4647426"/>
          </a:xfrm>
          <a:prstGeom prst="rect">
            <a:avLst/>
          </a:prstGeom>
        </p:spPr>
        <p:txBody>
          <a:bodyPr wrap="square">
            <a:spAutoFit/>
          </a:bodyPr>
          <a:lstStyle/>
          <a:p>
            <a:pPr lvl="0" algn="ctr" fontAlgn="base">
              <a:spcBef>
                <a:spcPct val="0"/>
              </a:spcBef>
              <a:spcAft>
                <a:spcPct val="0"/>
              </a:spcAft>
            </a:pPr>
            <a:r>
              <a:rPr lang="kk-KZ" sz="1600" b="1" dirty="0" smtClean="0">
                <a:solidFill>
                  <a:srgbClr val="FF0000"/>
                </a:solidFill>
                <a:latin typeface="Times New Roman" pitchFamily="18" charset="0"/>
                <a:ea typeface="Calibri" pitchFamily="34" charset="0"/>
                <a:cs typeface="Times New Roman" pitchFamily="18" charset="0"/>
              </a:rPr>
              <a:t>13 кешен </a:t>
            </a:r>
            <a:endParaRPr lang="kk-KZ" sz="1600" b="1" dirty="0">
              <a:solidFill>
                <a:srgbClr val="FF0000"/>
              </a:solidFill>
              <a:latin typeface="Times New Roman" pitchFamily="18" charset="0"/>
              <a:ea typeface="Calibri" pitchFamily="34" charset="0"/>
              <a:cs typeface="Times New Roman" pitchFamily="18" charset="0"/>
            </a:endParaRPr>
          </a:p>
          <a:p>
            <a:pPr lvl="0" algn="ctr" fontAlgn="base">
              <a:spcBef>
                <a:spcPct val="0"/>
              </a:spcBef>
              <a:spcAft>
                <a:spcPct val="0"/>
              </a:spcAft>
            </a:pPr>
            <a:endParaRPr lang="ru-RU" sz="16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  </a:t>
            </a:r>
            <a:r>
              <a:rPr lang="kk-KZ" sz="1100" dirty="0">
                <a:solidFill>
                  <a:srgbClr val="7030A0"/>
                </a:solidFill>
                <a:latin typeface="Times New Roman" pitchFamily="18" charset="0"/>
                <a:ea typeface="Calibri" pitchFamily="34" charset="0"/>
                <a:cs typeface="Times New Roman" pitchFamily="18" charset="0"/>
              </a:rPr>
              <a:t>Шықты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 ерекшеліктерін көрсете түсіндіру, шықтың пайда болу жолы.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7030A0"/>
                </a:solidFill>
                <a:latin typeface="Times New Roman" pitchFamily="18" charset="0"/>
                <a:ea typeface="Calibri" pitchFamily="34" charset="0"/>
                <a:cs typeface="Times New Roman" pitchFamily="18" charset="0"/>
              </a:rPr>
              <a:t>Еңбек</a:t>
            </a:r>
            <a:r>
              <a:rPr lang="kk-KZ" sz="1100" dirty="0">
                <a:solidFill>
                  <a:srgbClr val="7030A0"/>
                </a:solidFill>
                <a:latin typeface="Times New Roman" pitchFamily="18" charset="0"/>
                <a:ea typeface="Calibri" pitchFamily="34" charset="0"/>
                <a:cs typeface="Times New Roman" pitchFamily="18" charset="0"/>
              </a:rPr>
              <a:t>:Ағаш бұтақтарын жинау.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Балалардың бірлесіп жұмыс жасауға баулу, бастаған  істерін аяғына дейін тыңғылықты жасауға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b="1" dirty="0">
                <a:solidFill>
                  <a:srgbClr val="7030A0"/>
                </a:solidFill>
                <a:ea typeface="Calibri" pitchFamily="34" charset="0"/>
                <a:cs typeface="Times New Roman" pitchFamily="18" charset="0"/>
              </a:rPr>
              <a:t>«</a:t>
            </a:r>
            <a:r>
              <a:rPr lang="kk-KZ" sz="1100" b="1" dirty="0">
                <a:solidFill>
                  <a:srgbClr val="7030A0"/>
                </a:solidFill>
                <a:latin typeface="Times New Roman" pitchFamily="18" charset="0"/>
                <a:ea typeface="Calibri" pitchFamily="34" charset="0"/>
                <a:cs typeface="Times New Roman" pitchFamily="18" charset="0"/>
              </a:rPr>
              <a:t>Менің Отаным</a:t>
            </a:r>
            <a:r>
              <a:rPr lang="kk-KZ" sz="1100" b="1" dirty="0">
                <a:solidFill>
                  <a:srgbClr val="7030A0"/>
                </a:solidFill>
                <a:ea typeface="Calibri" pitchFamily="34" charset="0"/>
                <a:cs typeface="Times New Roman" pitchFamily="18" charset="0"/>
              </a:rPr>
              <a:t>»</a:t>
            </a:r>
            <a:r>
              <a:rPr lang="kk-KZ" sz="1100" b="1" dirty="0">
                <a:solidFill>
                  <a:srgbClr val="7030A0"/>
                </a:solidFill>
                <a:latin typeface="Times New Roman" pitchFamily="18" charset="0"/>
                <a:ea typeface="Calibri" pitchFamily="34" charset="0"/>
                <a:cs typeface="Times New Roman" pitchFamily="18" charset="0"/>
              </a:rPr>
              <a:t> өлеңін жаттату.</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Отан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менің ата-анам, 	Отан-өлкем, астанам,</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Отан-досым , бауырым. Отан-туған ауылым.        </a:t>
            </a:r>
            <a:r>
              <a:rPr lang="kk-KZ" sz="1100" dirty="0">
                <a:latin typeface="Times New Roman" pitchFamily="18" charset="0"/>
                <a:ea typeface="Calibri" pitchFamily="34" charset="0"/>
                <a:cs typeface="Times New Roman" pitchFamily="18" charset="0"/>
              </a:rPr>
              <a:t>           </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Отанын сүюге, құрметтеуге тәрбиелеу. Патриоттық сезімдерін арттыру.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Қояндар секіреді</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Қос аяқпен секіруге үйрету.Ептілікке, шапшаңдыққа баулу</a:t>
            </a:r>
            <a:r>
              <a:rPr lang="kk-KZ" sz="1100" dirty="0">
                <a:latin typeface="Times New Roman" pitchFamily="18" charset="0"/>
                <a:ea typeface="Calibri" pitchFamily="34" charset="0"/>
                <a:cs typeface="Times New Roman" pitchFamily="18" charset="0"/>
              </a:rPr>
              <a:t>.</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Қаздар мен бақташы</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Ойыншылардың ішінен қасқыр мен бақташы таңдап  алады.Басқа балалар болады.Ортадан бір сызық созылады.Ол-қаздардың үйі болады.Бақташы қаздарды жайып шығады.Олар далада жайылып жүреді.</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Бақташы: Қаздар, қаздар</a:t>
            </a:r>
            <a:r>
              <a:rPr lang="kk-KZ" sz="1100" dirty="0" smtClean="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	Қаздар</a:t>
            </a:r>
            <a:r>
              <a:rPr lang="kk-KZ" sz="1100" dirty="0">
                <a:solidFill>
                  <a:srgbClr val="7030A0"/>
                </a:solidFill>
                <a:latin typeface="Times New Roman" pitchFamily="18" charset="0"/>
                <a:ea typeface="Calibri" pitchFamily="34" charset="0"/>
                <a:cs typeface="Times New Roman" pitchFamily="18" charset="0"/>
              </a:rPr>
              <a:t>: га,га,га </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smtClean="0">
                <a:solidFill>
                  <a:srgbClr val="7030A0"/>
                </a:solidFill>
                <a:latin typeface="Times New Roman" pitchFamily="18" charset="0"/>
                <a:ea typeface="Calibri" pitchFamily="34" charset="0"/>
                <a:cs typeface="Times New Roman" pitchFamily="18" charset="0"/>
              </a:rPr>
              <a:t>Бақташы:тамақ </a:t>
            </a:r>
            <a:r>
              <a:rPr lang="kk-KZ" sz="1100" dirty="0">
                <a:solidFill>
                  <a:srgbClr val="7030A0"/>
                </a:solidFill>
                <a:latin typeface="Times New Roman" pitchFamily="18" charset="0"/>
                <a:ea typeface="Calibri" pitchFamily="34" charset="0"/>
                <a:cs typeface="Times New Roman" pitchFamily="18" charset="0"/>
              </a:rPr>
              <a:t>жейсіңдер ме</a:t>
            </a:r>
            <a:r>
              <a:rPr lang="kk-KZ" sz="1100" dirty="0" smtClean="0">
                <a:solidFill>
                  <a:srgbClr val="7030A0"/>
                </a:solidFill>
                <a:latin typeface="Times New Roman" pitchFamily="18" charset="0"/>
                <a:ea typeface="Calibri" pitchFamily="34" charset="0"/>
                <a:cs typeface="Times New Roman" pitchFamily="18" charset="0"/>
              </a:rPr>
              <a:t>?	Қаздар</a:t>
            </a:r>
            <a:r>
              <a:rPr lang="kk-KZ" sz="1100" dirty="0">
                <a:solidFill>
                  <a:srgbClr val="7030A0"/>
                </a:solidFill>
                <a:latin typeface="Times New Roman" pitchFamily="18" charset="0"/>
                <a:ea typeface="Calibri" pitchFamily="34" charset="0"/>
                <a:cs typeface="Times New Roman" pitchFamily="18" charset="0"/>
              </a:rPr>
              <a:t>: иә, иә, иә.</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smtClean="0">
                <a:solidFill>
                  <a:srgbClr val="7030A0"/>
                </a:solidFill>
                <a:latin typeface="Times New Roman" pitchFamily="18" charset="0"/>
                <a:ea typeface="Calibri" pitchFamily="34" charset="0"/>
                <a:cs typeface="Times New Roman" pitchFamily="18" charset="0"/>
              </a:rPr>
              <a:t>Бақташы</a:t>
            </a:r>
            <a:r>
              <a:rPr lang="kk-KZ" sz="1100" dirty="0">
                <a:solidFill>
                  <a:srgbClr val="7030A0"/>
                </a:solidFill>
                <a:latin typeface="Times New Roman" pitchFamily="18" charset="0"/>
                <a:ea typeface="Calibri" pitchFamily="34" charset="0"/>
                <a:cs typeface="Times New Roman" pitchFamily="18" charset="0"/>
              </a:rPr>
              <a:t>: Ендеше ұшыңдар</a:t>
            </a:r>
            <a:r>
              <a:rPr lang="kk-KZ" sz="1100" dirty="0" smtClean="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r>
              <a:rPr lang="kk-KZ" sz="1100" dirty="0" smtClean="0">
                <a:solidFill>
                  <a:srgbClr val="7030A0"/>
                </a:solidFill>
                <a:latin typeface="Times New Roman" pitchFamily="18" charset="0"/>
                <a:ea typeface="Calibri" pitchFamily="34" charset="0"/>
                <a:cs typeface="Times New Roman" pitchFamily="18" charset="0"/>
              </a:rPr>
              <a:t>	Қаздар:жоқ </a:t>
            </a:r>
            <a:r>
              <a:rPr lang="kk-KZ" sz="1100" dirty="0">
                <a:solidFill>
                  <a:srgbClr val="7030A0"/>
                </a:solidFill>
                <a:latin typeface="Times New Roman" pitchFamily="18" charset="0"/>
                <a:ea typeface="Calibri" pitchFamily="34" charset="0"/>
                <a:cs typeface="Times New Roman" pitchFamily="18" charset="0"/>
              </a:rPr>
              <a:t>, аш қасқыр </a:t>
            </a:r>
            <a:r>
              <a:rPr lang="kk-KZ" sz="1100" dirty="0" smtClean="0">
                <a:solidFill>
                  <a:srgbClr val="7030A0"/>
                </a:solidFill>
                <a:latin typeface="Times New Roman" pitchFamily="18" charset="0"/>
                <a:ea typeface="Calibri" pitchFamily="34" charset="0"/>
                <a:cs typeface="Times New Roman" pitchFamily="18" charset="0"/>
              </a:rPr>
              <a:t>бар</a:t>
            </a:r>
          </a:p>
          <a:p>
            <a:pPr lvl="1" algn="just" eaLnBrk="0" fontAlgn="base" hangingPunct="0">
              <a:spcBef>
                <a:spcPct val="0"/>
              </a:spcBef>
              <a:spcAft>
                <a:spcPct val="0"/>
              </a:spcAft>
            </a:pPr>
            <a:r>
              <a:rPr lang="kk-KZ" sz="1100" dirty="0" smtClean="0">
                <a:solidFill>
                  <a:srgbClr val="7030A0"/>
                </a:solidFill>
                <a:latin typeface="Times New Roman" pitchFamily="18" charset="0"/>
                <a:ea typeface="Calibri" pitchFamily="34" charset="0"/>
                <a:cs typeface="Times New Roman" pitchFamily="18" charset="0"/>
              </a:rPr>
              <a:t>Жібермейді </a:t>
            </a:r>
            <a:r>
              <a:rPr lang="kk-KZ" sz="1100" dirty="0">
                <a:solidFill>
                  <a:srgbClr val="7030A0"/>
                </a:solidFill>
                <a:latin typeface="Times New Roman" pitchFamily="18" charset="0"/>
                <a:ea typeface="Calibri" pitchFamily="34" charset="0"/>
                <a:cs typeface="Times New Roman" pitchFamily="18" charset="0"/>
              </a:rPr>
              <a:t>ол жолда</a:t>
            </a:r>
            <a:endParaRPr lang="ru-RU" sz="1100" dirty="0">
              <a:solidFill>
                <a:srgbClr val="7030A0"/>
              </a:solidFill>
              <a:latin typeface="Arial" pitchFamily="34" charset="0"/>
              <a:cs typeface="Arial" pitchFamily="34" charset="0"/>
            </a:endParaRPr>
          </a:p>
          <a:p>
            <a:pPr lvl="1" algn="just" eaLnBrk="0" fontAlgn="base" hangingPunct="0">
              <a:spcBef>
                <a:spcPct val="0"/>
              </a:spcBef>
              <a:spcAft>
                <a:spcPct val="0"/>
              </a:spcAft>
            </a:pPr>
            <a:r>
              <a:rPr lang="kk-KZ" sz="1100" dirty="0" smtClean="0">
                <a:solidFill>
                  <a:srgbClr val="7030A0"/>
                </a:solidFill>
                <a:latin typeface="Times New Roman" pitchFamily="18" charset="0"/>
                <a:ea typeface="Calibri" pitchFamily="34" charset="0"/>
                <a:cs typeface="Times New Roman" pitchFamily="18" charset="0"/>
              </a:rPr>
              <a:t>Бақташы</a:t>
            </a:r>
            <a:r>
              <a:rPr lang="kk-KZ" sz="1100" dirty="0">
                <a:solidFill>
                  <a:srgbClr val="7030A0"/>
                </a:solidFill>
                <a:latin typeface="Times New Roman" pitchFamily="18" charset="0"/>
                <a:ea typeface="Calibri" pitchFamily="34" charset="0"/>
                <a:cs typeface="Times New Roman" pitchFamily="18" charset="0"/>
              </a:rPr>
              <a:t>: тез ұшыңдар қалайда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smtClean="0">
                <a:solidFill>
                  <a:srgbClr val="7030A0"/>
                </a:solidFill>
                <a:latin typeface="Times New Roman" pitchFamily="18" charset="0"/>
                <a:ea typeface="Calibri" pitchFamily="34" charset="0"/>
                <a:cs typeface="Times New Roman" pitchFamily="18" charset="0"/>
              </a:rPr>
              <a:t>Осы  </a:t>
            </a:r>
            <a:r>
              <a:rPr lang="kk-KZ" sz="1100" dirty="0">
                <a:solidFill>
                  <a:srgbClr val="7030A0"/>
                </a:solidFill>
                <a:latin typeface="Times New Roman" pitchFamily="18" charset="0"/>
                <a:ea typeface="Calibri" pitchFamily="34" charset="0"/>
                <a:cs typeface="Times New Roman" pitchFamily="18" charset="0"/>
              </a:rPr>
              <a:t>кезде қаздар  қанаттарын қағып ұшып  бақташыға  қарай жүгіреді.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Қасқыр ұстағандарын жинап қояды. Екі рет оянғандарында ауысып басқа балаларға кезек береді.</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Еркін  ойындар.</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Қаздар болып ұшайық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
        <p:nvSpPr>
          <p:cNvPr id="3" name="Прямоугольник 2"/>
          <p:cNvSpPr/>
          <p:nvPr/>
        </p:nvSpPr>
        <p:spPr>
          <a:xfrm>
            <a:off x="639651" y="5778748"/>
            <a:ext cx="6210374" cy="3893374"/>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ea typeface="Calibri" pitchFamily="34" charset="0"/>
                <a:cs typeface="Times New Roman" pitchFamily="18" charset="0"/>
              </a:rPr>
              <a:t> 14 кешен</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Өткінші жаңбырды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Өткінші жаңбыр туралы  түсінік беру. Жаңбырдың пайдасы  жаңбыр жауғанына қарап егістікті, бау бақшаны , саяжайдағы көкөніс, жеміс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жидек  бәрін қолдан жауындатып суарудың пайдасын ашып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Ағаш түптерін қопсыту</a:t>
            </a:r>
            <a:r>
              <a:rPr lang="kk-KZ" sz="1100" dirty="0">
                <a:latin typeface="Times New Roman" pitchFamily="18" charset="0"/>
                <a:ea typeface="Calibri" pitchFamily="34" charset="0"/>
                <a:cs typeface="Times New Roman" pitchFamily="18" charset="0"/>
              </a:rPr>
              <a:t>.</a:t>
            </a: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Ағаш  түптерін қопсыту арқылы балаларға өсімдіктерге  тыңайтқыш заттар топырақ арқылы баратындығын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Еңбекпен  ел көгерер,</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Жаңбырмен жер көгерер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Мақал үйрету  арқылы балаларға  өсімдіктерге  тыңайтқыш заттар топырақ арқылы баратындығын түсіндіру.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Допты  қуып жет</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Балаларды тез жүгіруге  үйрету, шапшаңдыққа , ептілікке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Кім тезірек?</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Секіргішпен секіруге үйрету, секіру қабілетін дамыту, ептілікке тәрбиелеу.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Балалар қолдарындағы секіргішпен алаңның бір жағына, бір-біріне бөгет жасамай сапқа  тұрады.Олардан 15-20 қадам қашықтықта сызық сызылады немесе жалаушалар байланған жіп тартылады.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Балалар келісілген сигнал бойынша бір мезгілде сызыққа бағыттала секіреді.Тәрбиеші сызықтың үстіне түскен баланы белгілеп алады.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Қолшатыр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38423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4287" y="738188"/>
            <a:ext cx="6408712" cy="3893374"/>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cs typeface="Times New Roman" pitchFamily="18" charset="0"/>
              </a:rPr>
              <a:t>15 кешен</a:t>
            </a:r>
            <a:endParaRPr lang="ru-RU" sz="16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Күздегі өсімдіктердің  түсін бақылау.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Күзде  өлі  табиғатта болатын құбылыс өсімдіктерге  деәсер  ететіндігін түсіндіру.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Біздің ойын алаңы</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Ойын алаңындағы сарғайып түскен жапырақтарды жинау.Еңбекқорлыққа баулу.</a:t>
            </a:r>
            <a:endParaRPr lang="ru-RU" sz="1100" dirty="0">
              <a:solidFill>
                <a:srgbClr val="7030A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 Жел тынымсыз гуілдеп, 	Шуылдайды тал терек,</a:t>
            </a:r>
            <a:endParaRPr lang="ru-RU" sz="1100" dirty="0">
              <a:solidFill>
                <a:srgbClr val="7030A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Болып кетті тым бұзық	Жапырағын жұлғызып.</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Тақпақ үйрету арқылы балалардың  есте сақтау қабілетін дамыту, тілдегі дауыс ырғағының мәнерлігін сезінуге үйрету..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latin typeface="Times New Roman" pitchFamily="18" charset="0"/>
                <a:ea typeface="Calibri" pitchFamily="34" charset="0"/>
                <a:cs typeface="Times New Roman" pitchFamily="18" charset="0"/>
              </a:rPr>
              <a:t>«Айгөлек-ау, айгөлек».</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 Қимыл-қозғалысын дамыта отырып, шапшаңдыққа, ептілікке баулу.</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latin typeface="Times New Roman" pitchFamily="18" charset="0"/>
                <a:ea typeface="Calibri" pitchFamily="34" charset="0"/>
                <a:cs typeface="Times New Roman" pitchFamily="18" charset="0"/>
              </a:rPr>
              <a:t>«Фигура жасап шық»</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Ойнаушылардың арасынан бастаушы  таңдалынып алынады.Ол шеткірек тұрады. Балалардың қалғандары жүгіреді , бір аяғымен екінші аяғын шалыс баса ( ирек  жүріспен) алаң бойы секіреді. Тәрбиешінің сигналынан, дабыл қағу  немесе «тоқта» деген сөзден  кейін   барлығын орындарына  барып  қозғалмай тұрады.Басқарушы барлық «фигураларды» айналып шығып , ең ұнайтынын таңдап алады. Енді  басқарушы бала беруші болып  саналады да, ал алдыңғы басқарушы қалған балаларға қосылады да  , ойын қайталанады.</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Балалардың өз бетімен ойын ұйымдастыру:</a:t>
            </a:r>
            <a:endParaRPr lang="ru-RU" sz="1100" dirty="0">
              <a:solidFill>
                <a:srgbClr val="FF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kk-KZ" sz="1100" dirty="0">
                <a:solidFill>
                  <a:srgbClr val="7030A0"/>
                </a:solidFill>
                <a:latin typeface="Times New Roman" pitchFamily="18" charset="0"/>
                <a:ea typeface="Calibri" pitchFamily="34" charset="0"/>
                <a:cs typeface="Times New Roman" pitchFamily="18" charset="0"/>
              </a:rPr>
              <a:t>Қуаласпақ.</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kk-KZ" sz="1100" dirty="0">
                <a:solidFill>
                  <a:srgbClr val="7030A0"/>
                </a:solidFill>
                <a:latin typeface="Times New Roman" pitchFamily="18" charset="0"/>
                <a:ea typeface="Calibri" pitchFamily="34" charset="0"/>
                <a:cs typeface="Times New Roman" pitchFamily="18" charset="0"/>
              </a:rPr>
              <a:t>Тығылыспақ.</a:t>
            </a:r>
            <a:endParaRPr lang="ru-RU" sz="1100" dirty="0">
              <a:solidFill>
                <a:srgbClr val="7030A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latin typeface="Times New Roman" pitchFamily="18" charset="0"/>
                <a:ea typeface="Calibri" pitchFamily="34" charset="0"/>
                <a:cs typeface="Times New Roman" pitchFamily="18" charset="0"/>
              </a:rPr>
              <a:t>«Киіз үй».</a:t>
            </a:r>
            <a:endParaRPr lang="kk-KZ" sz="1100"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56295" y="5943084"/>
            <a:ext cx="6336704" cy="3724096"/>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cs typeface="Times New Roman" pitchFamily="18" charset="0"/>
              </a:rPr>
              <a:t>16 кешен</a:t>
            </a:r>
            <a:endParaRPr lang="ru-RU" sz="16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Кемпірқосақты бақылау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Күз ерекшеліктерін түсіндіре  отырып , жаңбырдан  кейін аспанда  әшкейленген кемпірқосақ шығатыны туралы түсінік беру. Түстерін ажыратып  айту.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Біздің аула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Ауладағы ағаш бұтақтарын жинау .Балаларды еңбексүйгіштікке баулу.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Жұмбақ:</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Алдым да әр түрінен  жібек жіптің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Аспанға әшекейлеп</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 Кесте тіктім. (Кемпірқосақ)</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Түстерді ажырата білу.  Балалардың ой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өрісін дамыту, есте сақтау қабілетін арттыру.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Тышқан мен мысық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Балаларды ептілікке , шапшаңдыққа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Қимақ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Бұл  ойынды жіп керіп , сол керілген  жіпке әр түрлі  ұзындықта кішкентай ойыншықтар байлап қояды.Ойын көңілді болу үшін ойыншының көзін байлап қояды.Ойын бастаушы оның қолына қайшы ұстатып,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осы ойыншықтан барда қалағаныңды қиып ал</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,-дейді.Ойыншы қиып алған ойыншығын алады.Егер бірінші рет қия алмаса , екінші рет әрекеттенуге болмайды.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Дербес ойындар:</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1.Әткеншек тебу.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2.Ирек жолмен жүру.</a:t>
            </a:r>
            <a:endParaRPr lang="kk-KZ" sz="11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14598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18256" y="5346700"/>
            <a:ext cx="754300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6"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0" y="5366188"/>
            <a:ext cx="7561263" cy="5327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ÐÐ°ÑÑÐ¸Ð½ÐºÐ¸ Ð¿Ð¾ Ð·Ð°Ð¿ÑÐ¾ÑÑ Ð¾ÑÐµÐ½Ð½Ð¸Ð¹ ÑÐ¾Ð½ Ð¿Ð½Ð³"/>
          <p:cNvPicPr>
            <a:picLocks noChangeAspect="1" noChangeArrowheads="1"/>
          </p:cNvPicPr>
          <p:nvPr/>
        </p:nvPicPr>
        <p:blipFill rotWithShape="1">
          <a:blip r:embed="rId2">
            <a:extLst>
              <a:ext uri="{28A0092B-C50C-407E-A947-70E740481C1C}">
                <a14:useLocalDpi xmlns:a14="http://schemas.microsoft.com/office/drawing/2010/main" val="0"/>
              </a:ext>
            </a:extLst>
          </a:blip>
          <a:srcRect l="7710" t="10476" r="8486" b="10826"/>
          <a:stretch/>
        </p:blipFill>
        <p:spPr bwMode="auto">
          <a:xfrm>
            <a:off x="-35793" y="0"/>
            <a:ext cx="7561263" cy="53272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4287" y="542484"/>
            <a:ext cx="6480720" cy="3724096"/>
          </a:xfrm>
          <a:prstGeom prst="rect">
            <a:avLst/>
          </a:prstGeom>
        </p:spPr>
        <p:txBody>
          <a:bodyPr wrap="square">
            <a:spAutoFit/>
          </a:bodyPr>
          <a:lstStyle/>
          <a:p>
            <a:pPr lvl="0" algn="ctr" fontAlgn="base">
              <a:spcBef>
                <a:spcPct val="0"/>
              </a:spcBef>
              <a:spcAft>
                <a:spcPct val="0"/>
              </a:spcAft>
            </a:pPr>
            <a:r>
              <a:rPr lang="kk-KZ" sz="1600" b="1" dirty="0">
                <a:solidFill>
                  <a:srgbClr val="FF0000"/>
                </a:solidFill>
                <a:latin typeface="Times New Roman" pitchFamily="18" charset="0"/>
                <a:ea typeface="Calibri" pitchFamily="34" charset="0"/>
                <a:cs typeface="Times New Roman" pitchFamily="18" charset="0"/>
              </a:rPr>
              <a:t>17 кешен</a:t>
            </a:r>
          </a:p>
          <a:p>
            <a:pPr lvl="0" algn="just" fontAlgn="base">
              <a:spcBef>
                <a:spcPct val="0"/>
              </a:spcBef>
              <a:spcAft>
                <a:spcPct val="0"/>
              </a:spcAft>
            </a:pPr>
            <a:endParaRPr lang="ru-RU" sz="1100" dirty="0">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Бақылау: </a:t>
            </a:r>
            <a:r>
              <a:rPr lang="kk-KZ" sz="1100" dirty="0">
                <a:solidFill>
                  <a:srgbClr val="7030A0"/>
                </a:solidFill>
                <a:latin typeface="Times New Roman" pitchFamily="18" charset="0"/>
                <a:ea typeface="Calibri" pitchFamily="34" charset="0"/>
                <a:cs typeface="Times New Roman" pitchFamily="18" charset="0"/>
              </a:rPr>
              <a:t>Ауа-райын бақылау.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solidFill>
                  <a:srgbClr val="7030A0"/>
                </a:solidFill>
                <a:latin typeface="Times New Roman" pitchFamily="18" charset="0"/>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Күннің  қанша градусқа төмендегенін бақылау. Күзгі табиғат құбылыстарын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Гүл тұқымдарын жинау.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Гүлдің тұқымнан өсетінін түсіндіру, көктемде  тұқымды гүлзарларға себетіндігіміз, тұқымнан гүл өсетіндігін түсіндіру.</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dirty="0">
                <a:solidFill>
                  <a:srgbClr val="7030A0"/>
                </a:solidFill>
                <a:latin typeface="Times New Roman" pitchFamily="18" charset="0"/>
                <a:ea typeface="Calibri" pitchFamily="34" charset="0"/>
                <a:cs typeface="Times New Roman" pitchFamily="18" charset="0"/>
              </a:rPr>
              <a:t>Сипап өткен самалға, Көз салып едім бақшаға,</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Тербеледі сары алма. Қауын біткен сары ала.</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Дидактикалық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Жемістер мен көкөністер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Жемістер мен көкөністерді  ажырату.Олардың адам ағзасына  тигізер пайдасын түсіндіру.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Қимылдық ойын</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Тышқан мен мысық</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Балаларды тату ойнауға үйрету .Тез жүгіруге , ептілікке, шапшаңдыққа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Доппен ұрып алу</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Балалар дөңгеленіп тұрады.Тәрбиеші  жүргізушіні таңдап алады да , допты береді.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Бір, екі , үш</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дегенде балалар жан- жаққа қашады.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dirty="0">
                <a:solidFill>
                  <a:srgbClr val="7030A0"/>
                </a:solidFill>
                <a:latin typeface="Times New Roman" pitchFamily="18" charset="0"/>
                <a:ea typeface="Calibri" pitchFamily="34" charset="0"/>
                <a:cs typeface="Times New Roman" pitchFamily="18" charset="0"/>
              </a:rPr>
              <a:t>Жүргізуші доппен ұрады.Кімге тисе сол ойыннан шығады:Ойын осылай жалғасады.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latin typeface="Times New Roman" pitchFamily="18" charset="0"/>
                <a:ea typeface="Calibri" pitchFamily="34" charset="0"/>
                <a:cs typeface="Times New Roman" pitchFamily="18" charset="0"/>
              </a:rPr>
              <a:t> </a:t>
            </a:r>
            <a:r>
              <a:rPr lang="kk-KZ" sz="1100" b="1" dirty="0">
                <a:solidFill>
                  <a:srgbClr val="FF0000"/>
                </a:solidFill>
                <a:latin typeface="Times New Roman" pitchFamily="18" charset="0"/>
                <a:ea typeface="Calibri" pitchFamily="34" charset="0"/>
                <a:cs typeface="Times New Roman" pitchFamily="18" charset="0"/>
              </a:rPr>
              <a:t>Еркін ойын:</a:t>
            </a:r>
            <a:endParaRPr lang="ru-RU" sz="1100" dirty="0">
              <a:solidFill>
                <a:srgbClr val="FF000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Қуыршақты киіндіреміз</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buFontTx/>
              <a:buChar char="•"/>
            </a:pP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Отбасы</a:t>
            </a:r>
            <a:r>
              <a:rPr lang="kk-KZ" sz="1100" dirty="0">
                <a:solidFill>
                  <a:srgbClr val="7030A0"/>
                </a:solidFill>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Біз көңілді балалар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
        <p:nvSpPr>
          <p:cNvPr id="3" name="Прямоугольник 2"/>
          <p:cNvSpPr/>
          <p:nvPr/>
        </p:nvSpPr>
        <p:spPr>
          <a:xfrm>
            <a:off x="801427" y="5869696"/>
            <a:ext cx="5976664" cy="4231928"/>
          </a:xfrm>
          <a:prstGeom prst="rect">
            <a:avLst/>
          </a:prstGeom>
        </p:spPr>
        <p:txBody>
          <a:bodyPr wrap="square">
            <a:spAutoFit/>
          </a:bodyPr>
          <a:lstStyle/>
          <a:p>
            <a:pPr lvl="0" algn="ctr" fontAlgn="base">
              <a:spcBef>
                <a:spcPct val="0"/>
              </a:spcBef>
              <a:spcAft>
                <a:spcPct val="0"/>
              </a:spcAft>
              <a:tabLst>
                <a:tab pos="2238375" algn="l"/>
              </a:tabLst>
            </a:pPr>
            <a:r>
              <a:rPr lang="kk-KZ" sz="1600" b="1" dirty="0" smtClean="0">
                <a:solidFill>
                  <a:srgbClr val="FF0000"/>
                </a:solidFill>
                <a:latin typeface="Times New Roman" pitchFamily="18" charset="0"/>
                <a:ea typeface="Calibri" pitchFamily="34" charset="0"/>
                <a:cs typeface="Times New Roman" pitchFamily="18" charset="0"/>
              </a:rPr>
              <a:t>18 кешен</a:t>
            </a:r>
            <a:endParaRPr lang="kk-KZ" sz="1600" b="1" dirty="0">
              <a:solidFill>
                <a:srgbClr val="FF0000"/>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tabLst>
                <a:tab pos="2238375" algn="l"/>
              </a:tabLst>
            </a:pPr>
            <a:r>
              <a:rPr lang="kk-KZ" sz="1100" b="1" dirty="0" smtClean="0">
                <a:solidFill>
                  <a:srgbClr val="FF0000"/>
                </a:solidFill>
                <a:latin typeface="Times New Roman" pitchFamily="18" charset="0"/>
                <a:ea typeface="Calibri" pitchFamily="34" charset="0"/>
                <a:cs typeface="Times New Roman" pitchFamily="18" charset="0"/>
              </a:rPr>
              <a:t>Бақылау</a:t>
            </a:r>
            <a:r>
              <a:rPr lang="kk-KZ" sz="1100" b="1" dirty="0">
                <a:solidFill>
                  <a:srgbClr val="FF0000"/>
                </a:solidFill>
                <a:latin typeface="Times New Roman" pitchFamily="18" charset="0"/>
                <a:ea typeface="Calibri" pitchFamily="34" charset="0"/>
                <a:cs typeface="Times New Roman" pitchFamily="18" charset="0"/>
              </a:rPr>
              <a:t>:</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Көгершінді бақылау.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Балаларға көгершінің немен қоректенетіні, қайда мекендейтіні , тұмсығы дене пішіні түсі, қалай дыбыстайтынын үйретіп , оларға қамқорлық жасауға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Еңбек</a:t>
            </a:r>
            <a:r>
              <a:rPr lang="kk-KZ" sz="1100" dirty="0">
                <a:solidFill>
                  <a:srgbClr val="FF000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Ауладағы   құстарға жем беру.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dirty="0">
                <a:solidFill>
                  <a:srgbClr val="FF0000"/>
                </a:solidFill>
                <a:latin typeface="Times New Roman" pitchFamily="18" charset="0"/>
                <a:ea typeface="Calibri" pitchFamily="34" charset="0"/>
                <a:cs typeface="Times New Roman" pitchFamily="18" charset="0"/>
              </a:rPr>
              <a:t> </a:t>
            </a:r>
            <a:r>
              <a:rPr lang="kk-KZ" sz="1100" dirty="0">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Табиғатты  аялай білуге , құстарға қамқор болуға  тәрбиелеу.</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Жеке жұмыс:    </a:t>
            </a:r>
            <a:r>
              <a:rPr lang="kk-KZ" sz="1100" dirty="0">
                <a:solidFill>
                  <a:srgbClr val="7030A0"/>
                </a:solidFill>
                <a:latin typeface="Times New Roman" pitchFamily="18" charset="0"/>
                <a:ea typeface="Calibri" pitchFamily="34" charset="0"/>
                <a:cs typeface="Times New Roman" pitchFamily="18" charset="0"/>
              </a:rPr>
              <a:t>Жылы  жаққа ұшпайтын</a:t>
            </a:r>
            <a:r>
              <a:rPr lang="kk-KZ" sz="1100" b="1" dirty="0">
                <a:solidFill>
                  <a:srgbClr val="7030A0"/>
                </a:solidFill>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 Құстар жүрсе жуықта,</a:t>
            </a:r>
            <a:endParaRPr lang="ru-RU" sz="1100" dirty="0">
              <a:solidFill>
                <a:srgbClr val="7030A0"/>
              </a:solidFill>
              <a:latin typeface="Arial" pitchFamily="34" charset="0"/>
              <a:cs typeface="Arial" pitchFamily="34" charset="0"/>
            </a:endParaRPr>
          </a:p>
          <a:p>
            <a:pPr algn="just" eaLnBrk="0" fontAlgn="base" hangingPunct="0">
              <a:spcBef>
                <a:spcPct val="0"/>
              </a:spcBef>
              <a:spcAft>
                <a:spcPct val="0"/>
              </a:spcAft>
              <a:tabLst>
                <a:tab pos="2238375" algn="l"/>
              </a:tabLst>
            </a:pPr>
            <a:r>
              <a:rPr lang="kk-KZ" sz="1100" dirty="0">
                <a:solidFill>
                  <a:srgbClr val="7030A0"/>
                </a:solidFill>
                <a:latin typeface="Times New Roman" pitchFamily="18" charset="0"/>
                <a:ea typeface="Calibri" pitchFamily="34" charset="0"/>
                <a:cs typeface="Times New Roman" pitchFamily="18" charset="0"/>
              </a:rPr>
              <a:t> Біздің жақта  қыстайтын Жем шашуды ұмытпа!</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Балаларға тақпақ  жаттата отырып , есте сақтау қабілеттерін  дамыту, тілдегі  дауыс ырғағының мәнерлілігін сезінуге мүмкіндік туғызу.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Ойын:</a:t>
            </a:r>
            <a:r>
              <a:rPr lang="kk-KZ" sz="1100" b="1" dirty="0">
                <a:latin typeface="Times New Roman" pitchFamily="18" charset="0"/>
                <a:ea typeface="Calibri" pitchFamily="34" charset="0"/>
                <a:cs typeface="Times New Roman" pitchFamily="18" charset="0"/>
              </a:rPr>
              <a:t>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Шымшық доп</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Мақсаты: </a:t>
            </a:r>
            <a:r>
              <a:rPr lang="kk-KZ" sz="1100" dirty="0">
                <a:solidFill>
                  <a:srgbClr val="7030A0"/>
                </a:solidFill>
                <a:latin typeface="Times New Roman" pitchFamily="18" charset="0"/>
                <a:ea typeface="Calibri" pitchFamily="34" charset="0"/>
                <a:cs typeface="Times New Roman" pitchFamily="18" charset="0"/>
              </a:rPr>
              <a:t>Допты қатты тебуге, оны ұстап алуға үйрету.Ептілікке, жылдамдыққа тәрбиелеу.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Қимылдық ойын: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Ұстаушы, лентаны ал</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Мақсаты:</a:t>
            </a:r>
            <a:r>
              <a:rPr lang="kk-KZ" sz="1100" b="1" dirty="0">
                <a:latin typeface="Times New Roman" pitchFamily="18" charset="0"/>
                <a:ea typeface="Calibri" pitchFamily="34" charset="0"/>
                <a:cs typeface="Times New Roman" pitchFamily="18" charset="0"/>
              </a:rPr>
              <a:t> </a:t>
            </a:r>
            <a:r>
              <a:rPr lang="kk-KZ" sz="1100" dirty="0">
                <a:solidFill>
                  <a:srgbClr val="7030A0"/>
                </a:solidFill>
                <a:latin typeface="Times New Roman" pitchFamily="18" charset="0"/>
                <a:ea typeface="Calibri" pitchFamily="34" charset="0"/>
                <a:cs typeface="Times New Roman" pitchFamily="18" charset="0"/>
              </a:rPr>
              <a:t>Балаларды шапшаңдыққа , тапқырлыққа , жылдам шешім қабылдауға  үйрету.</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Ойын барысы: </a:t>
            </a:r>
            <a:r>
              <a:rPr lang="kk-KZ" sz="1100" dirty="0">
                <a:solidFill>
                  <a:srgbClr val="7030A0"/>
                </a:solidFill>
                <a:latin typeface="Times New Roman" pitchFamily="18" charset="0"/>
                <a:ea typeface="Calibri" pitchFamily="34" charset="0"/>
                <a:cs typeface="Times New Roman" pitchFamily="18" charset="0"/>
              </a:rPr>
              <a:t>Ойнаушылар шеңбер жасап тұрады, ұстаушыны таңдап алады.Ұстаушыдан басқасы түсті  матаның немесе лентаның қиындысын алады да, оны мойынынан  айқара айналдыра байлайды.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dirty="0">
                <a:solidFill>
                  <a:srgbClr val="7030A0"/>
                </a:solidFill>
                <a:latin typeface="Times New Roman" pitchFamily="18" charset="0"/>
                <a:ea typeface="Calibri" pitchFamily="34" charset="0"/>
                <a:cs typeface="Times New Roman" pitchFamily="18" charset="0"/>
              </a:rPr>
              <a:t>     Ұстаушы шеңбердің ортасында  тұрады.Тәрбиешінің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Жүгір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деген  сигналы бойынша балалар бет-бетімен алаңға кетеді.Ұстаушы ойнаушылардың соңынан жүгіріп, біреуінің лентасын суырып алуға тырысады.Лентасынан айрылғандар  уақытша  бір жаққа  шығып тұрады.Тәрбиешінің: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Бір, екі, үш, тездете шеңберге  жүгір!</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деген сигналы бойынша  балалар шеңбер құрып тұрады. Ұстаушышы  алынған  ленталардың санын есептеп, оны  балаларға  қайтып береді.Ойывн жаңадан ұстаушы  тағайындаудан басталып , қайталанады.</a:t>
            </a:r>
            <a:endParaRPr lang="ru-RU" sz="1100" dirty="0">
              <a:solidFill>
                <a:srgbClr val="7030A0"/>
              </a:solidFill>
              <a:latin typeface="Arial" pitchFamily="34" charset="0"/>
              <a:cs typeface="Arial" pitchFamily="34" charset="0"/>
            </a:endParaRPr>
          </a:p>
          <a:p>
            <a:pPr lvl="0" algn="just" eaLnBrk="0" fontAlgn="base" hangingPunct="0">
              <a:spcBef>
                <a:spcPct val="0"/>
              </a:spcBef>
              <a:spcAft>
                <a:spcPct val="0"/>
              </a:spcAft>
              <a:tabLst>
                <a:tab pos="2238375" algn="l"/>
              </a:tabLst>
            </a:pPr>
            <a:r>
              <a:rPr lang="kk-KZ" sz="1100" b="1" dirty="0">
                <a:solidFill>
                  <a:srgbClr val="FF0000"/>
                </a:solidFill>
                <a:latin typeface="Times New Roman" pitchFamily="18" charset="0"/>
                <a:ea typeface="Calibri" pitchFamily="34" charset="0"/>
                <a:cs typeface="Times New Roman" pitchFamily="18" charset="0"/>
              </a:rPr>
              <a:t>Тренинг:  </a:t>
            </a:r>
            <a:r>
              <a:rPr lang="kk-KZ" sz="1100" dirty="0">
                <a:solidFill>
                  <a:srgbClr val="7030A0"/>
                </a:solidFill>
                <a:ea typeface="Calibri" pitchFamily="34" charset="0"/>
                <a:cs typeface="Times New Roman" pitchFamily="18" charset="0"/>
              </a:rPr>
              <a:t>«</a:t>
            </a:r>
            <a:r>
              <a:rPr lang="kk-KZ" sz="1100" dirty="0">
                <a:solidFill>
                  <a:srgbClr val="7030A0"/>
                </a:solidFill>
                <a:latin typeface="Times New Roman" pitchFamily="18" charset="0"/>
                <a:ea typeface="Calibri" pitchFamily="34" charset="0"/>
                <a:cs typeface="Times New Roman" pitchFamily="18" charset="0"/>
              </a:rPr>
              <a:t> Құс болып ұшайық</a:t>
            </a:r>
            <a:r>
              <a:rPr lang="kk-KZ" sz="1100" dirty="0">
                <a:solidFill>
                  <a:srgbClr val="7030A0"/>
                </a:solidFill>
                <a:ea typeface="Calibri" pitchFamily="34" charset="0"/>
                <a:cs typeface="Times New Roman" pitchFamily="18" charset="0"/>
              </a:rPr>
              <a:t>»</a:t>
            </a:r>
            <a:endParaRPr lang="kk-KZ" sz="1100"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23315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2830</Words>
  <Application>Microsoft Office PowerPoint</Application>
  <PresentationFormat>Произвольный</PresentationFormat>
  <Paragraphs>370</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Айнель Куатбаева</cp:lastModifiedBy>
  <cp:revision>20</cp:revision>
  <dcterms:created xsi:type="dcterms:W3CDTF">2019-09-03T07:37:57Z</dcterms:created>
  <dcterms:modified xsi:type="dcterms:W3CDTF">2019-09-09T18:12:55Z</dcterms:modified>
</cp:coreProperties>
</file>